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3.jpg" ContentType="image/jpeg"/>
  <Override PartName="/ppt/media/image14.jpg" ContentType="image/jpe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  <p:sldMasterId id="2147483650" r:id="rId2"/>
  </p:sldMasterIdLst>
  <p:notesMasterIdLst>
    <p:notesMasterId r:id="rId17"/>
  </p:notesMasterIdLst>
  <p:handoutMasterIdLst>
    <p:handoutMasterId r:id="rId18"/>
  </p:handoutMasterIdLst>
  <p:sldIdLst>
    <p:sldId id="258" r:id="rId3"/>
    <p:sldId id="269" r:id="rId4"/>
    <p:sldId id="293" r:id="rId5"/>
    <p:sldId id="296" r:id="rId6"/>
    <p:sldId id="272" r:id="rId7"/>
    <p:sldId id="270" r:id="rId8"/>
    <p:sldId id="281" r:id="rId9"/>
    <p:sldId id="282" r:id="rId10"/>
    <p:sldId id="305" r:id="rId11"/>
    <p:sldId id="303" r:id="rId12"/>
    <p:sldId id="304" r:id="rId13"/>
    <p:sldId id="302" r:id="rId14"/>
    <p:sldId id="301" r:id="rId15"/>
    <p:sldId id="300" r:id="rId16"/>
  </p:sldIdLst>
  <p:sldSz cx="9144000" cy="6858000" type="screen4x3"/>
  <p:notesSz cx="6797675" cy="9928225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065">
          <p15:clr>
            <a:srgbClr val="A4A3A4"/>
          </p15:clr>
        </p15:guide>
        <p15:guide id="2" pos="839">
          <p15:clr>
            <a:srgbClr val="A4A3A4"/>
          </p15:clr>
        </p15:guide>
        <p15:guide id="3" orient="horz" pos="3657">
          <p15:clr>
            <a:srgbClr val="A4A3A4"/>
          </p15:clr>
        </p15:guide>
        <p15:guide id="4" orient="horz" pos="4292">
          <p15:clr>
            <a:srgbClr val="A4A3A4"/>
          </p15:clr>
        </p15:guide>
        <p15:guide id="5" pos="5465">
          <p15:clr>
            <a:srgbClr val="A4A3A4"/>
          </p15:clr>
        </p15:guide>
        <p15:guide id="6" pos="5239">
          <p15:clr>
            <a:srgbClr val="A4A3A4"/>
          </p15:clr>
        </p15:guide>
        <p15:guide id="7" orient="horz" pos="300">
          <p15:clr>
            <a:srgbClr val="A4A3A4"/>
          </p15:clr>
        </p15:guide>
        <p15:guide id="8" orient="horz" pos="4247">
          <p15:clr>
            <a:srgbClr val="A4A3A4"/>
          </p15:clr>
        </p15:guide>
        <p15:guide id="9" pos="15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écile COUCHOURON" initials="CC" lastIdx="26" clrIdx="0">
    <p:extLst>
      <p:ext uri="{19B8F6BF-5375-455C-9EA6-DF929625EA0E}">
        <p15:presenceInfo xmlns:p15="http://schemas.microsoft.com/office/powerpoint/2012/main" userId="Cécile COUCHOURON" providerId="None"/>
      </p:ext>
    </p:extLst>
  </p:cmAuthor>
  <p:cmAuthor id="2" name="Juliette DALBON" initials="JD" lastIdx="9" clrIdx="1">
    <p:extLst>
      <p:ext uri="{19B8F6BF-5375-455C-9EA6-DF929625EA0E}">
        <p15:presenceInfo xmlns:p15="http://schemas.microsoft.com/office/powerpoint/2012/main" userId="Juliette DALB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0070C0"/>
    <a:srgbClr val="262626"/>
    <a:srgbClr val="FF0032"/>
    <a:srgbClr val="FFC000"/>
    <a:srgbClr val="97DE50"/>
    <a:srgbClr val="4335F7"/>
    <a:srgbClr val="FFEBAE"/>
    <a:srgbClr val="ECDC7C"/>
    <a:srgbClr val="E5C8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707" autoAdjust="0"/>
  </p:normalViewPr>
  <p:slideViewPr>
    <p:cSldViewPr>
      <p:cViewPr varScale="1">
        <p:scale>
          <a:sx n="66" d="100"/>
          <a:sy n="66" d="100"/>
        </p:scale>
        <p:origin x="1296" y="54"/>
      </p:cViewPr>
      <p:guideLst>
        <p:guide orient="horz" pos="4065"/>
        <p:guide pos="839"/>
        <p:guide orient="horz" pos="3657"/>
        <p:guide orient="horz" pos="4292"/>
        <p:guide pos="5465"/>
        <p:guide pos="5239"/>
        <p:guide orient="horz" pos="300"/>
        <p:guide orient="horz" pos="4247"/>
        <p:guide pos="156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399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2"/>
            <a:ext cx="2946400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2" tIns="45871" rIns="91742" bIns="45871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9" y="2"/>
            <a:ext cx="2946400" cy="496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2" tIns="45871" rIns="91742" bIns="45871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2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0138"/>
            <a:ext cx="2946400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2" tIns="45871" rIns="91742" bIns="45871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r-FR" altLang="fr-FR"/>
          </a:p>
        </p:txBody>
      </p:sp>
      <p:sp>
        <p:nvSpPr>
          <p:cNvPr id="122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9" y="9430138"/>
            <a:ext cx="2946400" cy="496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742" tIns="45871" rIns="91742" bIns="4587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1DDF3C7-98B4-43AA-9CD4-D170EA32F791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26318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088"/>
          </a:xfrm>
          <a:prstGeom prst="rect">
            <a:avLst/>
          </a:prstGeom>
        </p:spPr>
        <p:txBody>
          <a:bodyPr vert="horz" lIns="91742" tIns="45871" rIns="91742" bIns="45871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9" y="0"/>
            <a:ext cx="2946400" cy="498088"/>
          </a:xfrm>
          <a:prstGeom prst="rect">
            <a:avLst/>
          </a:prstGeom>
        </p:spPr>
        <p:txBody>
          <a:bodyPr vert="horz" lIns="91742" tIns="45871" rIns="91742" bIns="45871" rtlCol="0"/>
          <a:lstStyle>
            <a:lvl1pPr algn="r">
              <a:defRPr sz="1200"/>
            </a:lvl1pPr>
          </a:lstStyle>
          <a:p>
            <a:pPr>
              <a:defRPr/>
            </a:pPr>
            <a:fld id="{2833ADA6-B462-4858-B677-2AC87401B1F9}" type="datetimeFigureOut">
              <a:rPr lang="fr-FR"/>
              <a:pPr>
                <a:defRPr/>
              </a:pPr>
              <a:t>18/11/2025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3013"/>
            <a:ext cx="4464050" cy="33480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42" tIns="45871" rIns="91742" bIns="45871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1" y="4778129"/>
            <a:ext cx="5438775" cy="3908071"/>
          </a:xfrm>
          <a:prstGeom prst="rect">
            <a:avLst/>
          </a:prstGeom>
        </p:spPr>
        <p:txBody>
          <a:bodyPr vert="horz" lIns="91742" tIns="45871" rIns="91742" bIns="45871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138"/>
            <a:ext cx="2946400" cy="498088"/>
          </a:xfrm>
          <a:prstGeom prst="rect">
            <a:avLst/>
          </a:prstGeom>
        </p:spPr>
        <p:txBody>
          <a:bodyPr vert="horz" lIns="91742" tIns="45871" rIns="91742" bIns="45871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9" y="9430138"/>
            <a:ext cx="2946400" cy="498088"/>
          </a:xfrm>
          <a:prstGeom prst="rect">
            <a:avLst/>
          </a:prstGeom>
        </p:spPr>
        <p:txBody>
          <a:bodyPr vert="horz" lIns="91742" tIns="45871" rIns="91742" bIns="45871" rtlCol="0" anchor="b"/>
          <a:lstStyle>
            <a:lvl1pPr algn="r">
              <a:defRPr sz="1200"/>
            </a:lvl1pPr>
          </a:lstStyle>
          <a:p>
            <a:pPr>
              <a:defRPr/>
            </a:pPr>
            <a:fld id="{A054A9A7-52D2-4C8C-AC6D-76DB10D02FD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52867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4A9A7-52D2-4C8C-AC6D-76DB10D02FDB}" type="slidenum">
              <a:rPr lang="fr-FR" smtClean="0"/>
              <a:pPr>
                <a:defRPr/>
              </a:pPr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628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4A9A7-52D2-4C8C-AC6D-76DB10D02FDB}" type="slidenum">
              <a:rPr lang="fr-FR" smtClean="0"/>
              <a:pPr>
                <a:defRPr/>
              </a:pPr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26342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4A9A7-52D2-4C8C-AC6D-76DB10D02FDB}" type="slidenum">
              <a:rPr lang="fr-FR" smtClean="0"/>
              <a:pPr>
                <a:defRPr/>
              </a:pPr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8898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4A9A7-52D2-4C8C-AC6D-76DB10D02FDB}" type="slidenum">
              <a:rPr lang="fr-FR" smtClean="0"/>
              <a:pPr>
                <a:defRPr/>
              </a:pPr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40076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054A9A7-52D2-4C8C-AC6D-76DB10D02FDB}" type="slidenum">
              <a:rPr lang="fr-FR" smtClean="0"/>
              <a:pPr>
                <a:defRPr/>
              </a:pPr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5703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6753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/>
          <p:cNvSpPr>
            <a:spLocks noGrp="1"/>
          </p:cNvSpPr>
          <p:nvPr>
            <p:ph idx="1"/>
          </p:nvPr>
        </p:nvSpPr>
        <p:spPr>
          <a:xfrm>
            <a:off x="1190625" y="1566863"/>
            <a:ext cx="7429500" cy="4525962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rgbClr val="FF0032"/>
                </a:solidFill>
                <a:latin typeface="Arial Narrow" panose="020B050602020203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  <a:lvl6pPr>
              <a:defRPr>
                <a:latin typeface="+mn-lt"/>
              </a:defRPr>
            </a:lvl6pPr>
          </a:lstStyle>
          <a:p>
            <a:pPr lvl="0"/>
            <a:r>
              <a:rPr lang="fr-FR" noProof="0" dirty="0"/>
              <a:t>Cliquez pour modifier les styles du texte du masque</a:t>
            </a:r>
          </a:p>
          <a:p>
            <a:pPr lvl="1"/>
            <a:r>
              <a:rPr lang="fr-FR" noProof="0" dirty="0"/>
              <a:t>Deuxième niveau</a:t>
            </a:r>
          </a:p>
          <a:p>
            <a:pPr lvl="2"/>
            <a:r>
              <a:rPr lang="fr-FR" noProof="0" dirty="0"/>
              <a:t>Troisième niveau</a:t>
            </a:r>
          </a:p>
          <a:p>
            <a:pPr lvl="3"/>
            <a:r>
              <a:rPr lang="fr-FR" noProof="0" dirty="0"/>
              <a:t>Quatrième niveau</a:t>
            </a:r>
          </a:p>
          <a:p>
            <a:pPr lvl="4"/>
            <a:r>
              <a:rPr lang="fr-FR" noProof="0" dirty="0"/>
              <a:t>Cinquième niveau</a:t>
            </a:r>
          </a:p>
          <a:p>
            <a:pPr lvl="5"/>
            <a:r>
              <a:rPr lang="fr-FR" noProof="0" dirty="0"/>
              <a:t>Sixième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0"/>
          </p:nvPr>
        </p:nvSpPr>
        <p:spPr>
          <a:xfrm>
            <a:off x="4131160" y="237636"/>
            <a:ext cx="4661760" cy="383051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b="0" baseline="0">
                <a:solidFill>
                  <a:srgbClr val="FF0032"/>
                </a:solidFill>
                <a:latin typeface="+mj-lt"/>
              </a:defRPr>
            </a:lvl1pPr>
          </a:lstStyle>
          <a:p>
            <a:pPr lvl="0"/>
            <a:r>
              <a:rPr lang="fr-FR" dirty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41751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Imag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3467100"/>
            <a:ext cx="2549525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2"/>
          <p:cNvSpPr/>
          <p:nvPr userDrawn="1"/>
        </p:nvSpPr>
        <p:spPr>
          <a:xfrm>
            <a:off x="3175" y="0"/>
            <a:ext cx="239713" cy="6858000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cxnSp>
        <p:nvCxnSpPr>
          <p:cNvPr id="79" name="Straight Connector 7"/>
          <p:cNvCxnSpPr/>
          <p:nvPr userDrawn="1"/>
        </p:nvCxnSpPr>
        <p:spPr>
          <a:xfrm flipV="1">
            <a:off x="1970088" y="6486525"/>
            <a:ext cx="6716712" cy="9525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xmlns="" id="{C1F088CA-EDB9-4353-B418-61EBA0232DF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6" y="5915593"/>
            <a:ext cx="1008112" cy="448919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2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defRPr sz="3200" kern="1200">
          <a:solidFill>
            <a:srgbClr val="FF0000"/>
          </a:solidFill>
          <a:latin typeface="+mn-lt"/>
          <a:ea typeface="+mn-ea"/>
          <a:cs typeface="+mn-cs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7"/>
          <p:cNvCxnSpPr/>
          <p:nvPr/>
        </p:nvCxnSpPr>
        <p:spPr>
          <a:xfrm flipV="1">
            <a:off x="1042988" y="558800"/>
            <a:ext cx="7672387" cy="1588"/>
          </a:xfrm>
          <a:prstGeom prst="line">
            <a:avLst/>
          </a:prstGeom>
          <a:ln w="3175" cmpd="sng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7"/>
          <p:cNvCxnSpPr/>
          <p:nvPr userDrawn="1"/>
        </p:nvCxnSpPr>
        <p:spPr>
          <a:xfrm flipV="1">
            <a:off x="1970088" y="6486525"/>
            <a:ext cx="6716712" cy="9525"/>
          </a:xfrm>
          <a:prstGeom prst="line">
            <a:avLst/>
          </a:prstGeom>
          <a:ln w="3175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 userDrawn="1"/>
        </p:nvSpPr>
        <p:spPr>
          <a:xfrm>
            <a:off x="3175" y="0"/>
            <a:ext cx="239713" cy="6858000"/>
          </a:xfrm>
          <a:prstGeom prst="rect">
            <a:avLst/>
          </a:prstGeom>
          <a:solidFill>
            <a:srgbClr val="FF00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fr-FR"/>
          </a:p>
        </p:txBody>
      </p:sp>
      <p:sp>
        <p:nvSpPr>
          <p:cNvPr id="5" name="Espace réservé du numéro de diapositive 2">
            <a:extLst>
              <a:ext uri="{FF2B5EF4-FFF2-40B4-BE49-F238E27FC236}">
                <a16:creationId xmlns:a16="http://schemas.microsoft.com/office/drawing/2014/main" xmlns="" id="{70516AE4-D76E-4F69-8E42-19F3E32369B8}"/>
              </a:ext>
            </a:extLst>
          </p:cNvPr>
          <p:cNvSpPr txBox="1">
            <a:spLocks/>
          </p:cNvSpPr>
          <p:nvPr userDrawn="1"/>
        </p:nvSpPr>
        <p:spPr>
          <a:xfrm>
            <a:off x="8675688" y="6584950"/>
            <a:ext cx="661987" cy="338138"/>
          </a:xfrm>
          <a:prstGeom prst="rect">
            <a:avLst/>
          </a:prstGeom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fld id="{4472C3E6-74D9-4ADF-8591-47EA5C46D1B2}" type="slidenum">
              <a:rPr lang="fr-FR" altLang="fr-FR" sz="900" smtClean="0">
                <a:solidFill>
                  <a:srgbClr val="FF0032"/>
                </a:solidFill>
                <a:latin typeface="Arial Unicode MS" panose="020B0604020202020204" pitchFamily="34" charset="-128"/>
                <a:ea typeface="Geneva"/>
                <a:cs typeface="Geneva"/>
              </a:rPr>
              <a:t>‹N°›</a:t>
            </a:fld>
            <a:endParaRPr lang="en-US" altLang="fr-FR" sz="900" dirty="0">
              <a:solidFill>
                <a:srgbClr val="FF0032"/>
              </a:solidFill>
              <a:latin typeface="Arial Unicode MS" panose="020B0604020202020204" pitchFamily="34" charset="-128"/>
              <a:ea typeface="Geneva"/>
              <a:cs typeface="Genev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100" kern="1200">
          <a:solidFill>
            <a:schemeClr val="tx1"/>
          </a:solidFill>
          <a:latin typeface="Univers LT Std 57 Cn" panose="020B0506020202050204" pitchFamily="34" charset="0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Univers LT Std 57 Cn" panose="020B0506020202050204" pitchFamily="34" charset="0"/>
          <a:cs typeface="Arial" panose="020B0604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Univers LT Std 57 Cn" panose="020B0506020202050204" pitchFamily="34" charset="0"/>
          <a:cs typeface="Arial" panose="020B0604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Univers LT Std 57 Cn" panose="020B0506020202050204" pitchFamily="34" charset="0"/>
          <a:cs typeface="Arial" panose="020B0604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100">
          <a:solidFill>
            <a:schemeClr val="tx1"/>
          </a:solidFill>
          <a:latin typeface="Univers LT Std 57 Cn" panose="020B0506020202050204" pitchFamily="34" charset="0"/>
          <a:cs typeface="Arial" panose="020B0604020202020204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2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600" b="1" kern="1200">
          <a:solidFill>
            <a:srgbClr val="FF0000"/>
          </a:solidFill>
          <a:latin typeface="Univers LT Std 57 Cn" panose="020B0506020202050204" pitchFamily="34" charset="0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→"/>
        <a:defRPr sz="1400" b="1" kern="1200">
          <a:solidFill>
            <a:schemeClr val="tx1"/>
          </a:solidFill>
          <a:latin typeface="Univers LT Std 57 Cn" panose="020B0506020202050204" pitchFamily="34" charset="0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Univers LT Std 57 Cn" panose="020B0506020202050204" pitchFamily="34" charset="0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Univers LT Std 57 Cn" panose="020B0506020202050204" pitchFamily="34" charset="0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400" kern="1200">
          <a:solidFill>
            <a:schemeClr val="tx1"/>
          </a:solidFill>
          <a:latin typeface="Univers LT Std 57 Cn" panose="020B050602020205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Univers LT Std 57 Cn" panose="020B0506020202050204" pitchFamily="34" charset="0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5652120" y="4509120"/>
            <a:ext cx="3014043" cy="145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endParaRPr lang="fr-FR" altLang="fr-FR" sz="1600" b="1" dirty="0">
              <a:solidFill>
                <a:srgbClr val="FF0000"/>
              </a:solidFill>
            </a:endParaRPr>
          </a:p>
          <a:p>
            <a:pPr algn="r"/>
            <a:endParaRPr lang="fr-FR" altLang="fr-FR" b="1" dirty="0">
              <a:solidFill>
                <a:srgbClr val="FF0000"/>
              </a:solidFill>
            </a:endParaRPr>
          </a:p>
          <a:p>
            <a:pPr algn="r"/>
            <a:r>
              <a:rPr lang="fr-FR" altLang="fr-FR" sz="2000" b="1" dirty="0">
                <a:solidFill>
                  <a:srgbClr val="FF0032"/>
                </a:solidFill>
                <a:latin typeface="Arial Narrow" panose="020B0606020202030204" pitchFamily="34" charset="0"/>
              </a:rPr>
              <a:t>Lyon 7</a:t>
            </a:r>
            <a:r>
              <a:rPr lang="fr-FR" altLang="fr-FR" sz="2000" b="1" baseline="30000" dirty="0">
                <a:solidFill>
                  <a:srgbClr val="FF0032"/>
                </a:solidFill>
                <a:latin typeface="Arial Narrow" panose="020B0606020202030204" pitchFamily="34" charset="0"/>
              </a:rPr>
              <a:t>ème</a:t>
            </a:r>
            <a:r>
              <a:rPr lang="fr-FR" altLang="fr-FR" sz="2000" b="1" dirty="0">
                <a:solidFill>
                  <a:srgbClr val="FF0032"/>
                </a:solidFill>
                <a:latin typeface="Arial Narrow" panose="020B0606020202030204" pitchFamily="34" charset="0"/>
              </a:rPr>
              <a:t> </a:t>
            </a:r>
            <a:br>
              <a:rPr lang="fr-FR" altLang="fr-FR" sz="2000" b="1" dirty="0">
                <a:solidFill>
                  <a:srgbClr val="FF0032"/>
                </a:solidFill>
                <a:latin typeface="Arial Narrow" panose="020B0606020202030204" pitchFamily="34" charset="0"/>
              </a:rPr>
            </a:br>
            <a:r>
              <a:rPr lang="fr-FR" altLang="fr-FR" sz="2000" b="1" dirty="0">
                <a:solidFill>
                  <a:srgbClr val="FF0032"/>
                </a:solidFill>
                <a:latin typeface="Arial Narrow" panose="020B0606020202030204" pitchFamily="34" charset="0"/>
              </a:rPr>
              <a:t>Ilot MAZAGRAN</a:t>
            </a:r>
          </a:p>
          <a:p>
            <a:pPr algn="r"/>
            <a:r>
              <a:rPr lang="fr-FR" altLang="fr-FR" sz="1400" dirty="0">
                <a:latin typeface="Arial Narrow" panose="020B0606020202030204" pitchFamily="34" charset="0"/>
              </a:rPr>
              <a:t> Avancement novembre 2025</a:t>
            </a:r>
          </a:p>
          <a:p>
            <a:pPr algn="r"/>
            <a:endParaRPr lang="fr-FR" altLang="fr-FR" sz="1400" dirty="0">
              <a:solidFill>
                <a:srgbClr val="FF0000"/>
              </a:solidFill>
            </a:endParaRPr>
          </a:p>
          <a:p>
            <a:pPr algn="r"/>
            <a:endParaRPr lang="fr-FR" altLang="fr-FR" b="1" dirty="0">
              <a:solidFill>
                <a:srgbClr val="FF0000"/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0C4877B-BB3F-4FA9-BF27-D65FBE1F17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9759" t="21173" r="9686" b="19178"/>
          <a:stretch/>
        </p:blipFill>
        <p:spPr>
          <a:xfrm>
            <a:off x="1945232" y="-27384"/>
            <a:ext cx="7198768" cy="395254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7872FCB9-D699-4DE8-9A4F-2B96D95F268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9726" y="237636"/>
            <a:ext cx="6503194" cy="38305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RELOCALISATION DE L’ASSOCIATION DU CHAT PERCHE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763712EA-A1CC-4D2E-8B3A-3F44E63F7F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20688"/>
            <a:ext cx="5046396" cy="283580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46EAA57A-29F9-4504-94AB-D92E7F6790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08" r="3908"/>
          <a:stretch/>
        </p:blipFill>
        <p:spPr>
          <a:xfrm>
            <a:off x="266700" y="3527378"/>
            <a:ext cx="5247240" cy="294867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211B65A-317C-40FC-A7AD-3289E295503E}"/>
              </a:ext>
            </a:extLst>
          </p:cNvPr>
          <p:cNvSpPr txBox="1"/>
          <p:nvPr/>
        </p:nvSpPr>
        <p:spPr>
          <a:xfrm>
            <a:off x="5679436" y="2927213"/>
            <a:ext cx="32850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Relocalisation de l’association du Chat Perché dans le 7</a:t>
            </a:r>
            <a:r>
              <a:rPr lang="fr-FR" baseline="30000" dirty="0"/>
              <a:t>e </a:t>
            </a:r>
            <a:r>
              <a:rPr lang="fr-FR" dirty="0"/>
              <a:t> arrondissement au sein d’un bâtiment métropolitain.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2976BE65-1EFC-4D73-8DB9-A6CE9E149D2A}"/>
              </a:ext>
            </a:extLst>
          </p:cNvPr>
          <p:cNvSpPr txBox="1"/>
          <p:nvPr/>
        </p:nvSpPr>
        <p:spPr>
          <a:xfrm>
            <a:off x="467544" y="3527377"/>
            <a:ext cx="31683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Nouveau local – Rue Marcel Mérieux 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5F782E62-3E5F-4AFD-B514-4117FE4D0F3C}"/>
              </a:ext>
            </a:extLst>
          </p:cNvPr>
          <p:cNvSpPr txBox="1"/>
          <p:nvPr/>
        </p:nvSpPr>
        <p:spPr>
          <a:xfrm>
            <a:off x="421932" y="620687"/>
            <a:ext cx="29259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/>
              <a:t>Ancien local - rue Salomon Reinach </a:t>
            </a:r>
          </a:p>
        </p:txBody>
      </p:sp>
    </p:spTree>
    <p:extLst>
      <p:ext uri="{BB962C8B-B14F-4D97-AF65-F5344CB8AC3E}">
        <p14:creationId xmlns:p14="http://schemas.microsoft.com/office/powerpoint/2010/main" val="13105585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AFA15C92-BEB9-4F1D-ACD4-3DC3B47E990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9726" y="237636"/>
            <a:ext cx="6503194" cy="38305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RELOCALISATION DU CARROSSIER AJV SUR L’ILOT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174DF07B-04EE-4A12-9C9D-81D8A6B8D830}"/>
              </a:ext>
            </a:extLst>
          </p:cNvPr>
          <p:cNvSpPr txBox="1"/>
          <p:nvPr/>
        </p:nvSpPr>
        <p:spPr>
          <a:xfrm>
            <a:off x="712912" y="2136338"/>
            <a:ext cx="810935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Identification d’un site de relocalisation au 29 Rue </a:t>
            </a:r>
            <a:r>
              <a:rPr lang="fr-FR" dirty="0" err="1"/>
              <a:t>S.Reinach</a:t>
            </a:r>
            <a:r>
              <a:rPr lang="fr-FR" dirty="0"/>
              <a:t> (ex halle de l’association du Chat Perché).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Échange avec le carrossier AJV toujours en cours pour aboutir à un protocole d’accord.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La Métropole a engagé des premiers travaux sur le halle rue </a:t>
            </a:r>
            <a:r>
              <a:rPr lang="fr-FR" dirty="0" err="1"/>
              <a:t>S.Reinach</a:t>
            </a:r>
            <a:r>
              <a:rPr lang="fr-FR" dirty="0"/>
              <a:t> dans le cadre d’une future remise en état du bâtiment.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3709030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90BD5F7A-62DC-46D3-8F05-B25056E26B4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9726" y="237636"/>
            <a:ext cx="6503194" cy="38305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PROJET GRAND LYON HABITAT – AGENCE Commune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2ECF1711-03FF-42EA-A060-E178C5D8566E}"/>
              </a:ext>
            </a:extLst>
          </p:cNvPr>
          <p:cNvSpPr txBox="1"/>
          <p:nvPr/>
        </p:nvSpPr>
        <p:spPr>
          <a:xfrm>
            <a:off x="1691680" y="2413337"/>
            <a:ext cx="57606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u="sng" dirty="0"/>
              <a:t>Concours d’architecture par GLH</a:t>
            </a:r>
          </a:p>
          <a:p>
            <a:r>
              <a:rPr lang="fr-FR" u="sng" dirty="0"/>
              <a:t>  </a:t>
            </a:r>
            <a:endParaRPr lang="fr-FR" i="1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Nomination du lauréat : </a:t>
            </a:r>
            <a:r>
              <a:rPr lang="fr-FR" dirty="0"/>
              <a:t>Agence Commune - juin 25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Dépôt du permis d’aménager - </a:t>
            </a:r>
            <a:r>
              <a:rPr lang="fr-FR" dirty="0"/>
              <a:t>1</a:t>
            </a:r>
            <a:r>
              <a:rPr lang="fr-FR" baseline="30000" dirty="0"/>
              <a:t>er</a:t>
            </a:r>
            <a:r>
              <a:rPr lang="fr-FR" dirty="0"/>
              <a:t> trimestre 26 </a:t>
            </a:r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i="1" dirty="0"/>
              <a:t>Dépôt du permis de construire - </a:t>
            </a:r>
            <a:r>
              <a:rPr lang="fr-FR" dirty="0"/>
              <a:t>2</a:t>
            </a:r>
            <a:r>
              <a:rPr lang="fr-FR" baseline="30000" dirty="0"/>
              <a:t>e</a:t>
            </a:r>
            <a:r>
              <a:rPr lang="fr-FR" dirty="0"/>
              <a:t> trimestre 26</a:t>
            </a:r>
          </a:p>
        </p:txBody>
      </p:sp>
    </p:spTree>
    <p:extLst>
      <p:ext uri="{BB962C8B-B14F-4D97-AF65-F5344CB8AC3E}">
        <p14:creationId xmlns:p14="http://schemas.microsoft.com/office/powerpoint/2010/main" val="27589220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BC2B8B4-93F2-4AC9-8E84-D5EDC073298D}"/>
              </a:ext>
            </a:extLst>
          </p:cNvPr>
          <p:cNvSpPr txBox="1"/>
          <p:nvPr/>
        </p:nvSpPr>
        <p:spPr>
          <a:xfrm>
            <a:off x="3050623" y="3013501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SUITES DE LA DÉMARCHE  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60106ACF-38CD-4D92-A528-BACA2C6789D1}"/>
              </a:ext>
            </a:extLst>
          </p:cNvPr>
          <p:cNvSpPr/>
          <p:nvPr/>
        </p:nvSpPr>
        <p:spPr>
          <a:xfrm>
            <a:off x="1187624" y="2291680"/>
            <a:ext cx="1872208" cy="1872208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3800" b="0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4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392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B79095A6-6681-40D8-8023-B3007093689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9726" y="237636"/>
            <a:ext cx="6503194" cy="38305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HYPOTHÈSE DE PLANNING OPÉRATIONNEL PRÉVISIONNEL</a:t>
            </a: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xmlns="" id="{2F4D4046-7F1F-4C16-8131-27B6574560D3}"/>
              </a:ext>
            </a:extLst>
          </p:cNvPr>
          <p:cNvCxnSpPr>
            <a:cxnSpLocks/>
          </p:cNvCxnSpPr>
          <p:nvPr/>
        </p:nvCxnSpPr>
        <p:spPr>
          <a:xfrm>
            <a:off x="271118" y="1787706"/>
            <a:ext cx="8784976" cy="0"/>
          </a:xfrm>
          <a:prstGeom prst="line">
            <a:avLst/>
          </a:prstGeom>
          <a:ln w="50800" cap="rnd">
            <a:solidFill>
              <a:schemeClr val="tx1">
                <a:lumMod val="85000"/>
                <a:lumOff val="1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xmlns="" id="{94E45985-9B46-4B6A-96EF-FE6706F29406}"/>
              </a:ext>
            </a:extLst>
          </p:cNvPr>
          <p:cNvSpPr/>
          <p:nvPr/>
        </p:nvSpPr>
        <p:spPr>
          <a:xfrm>
            <a:off x="1145223" y="3401840"/>
            <a:ext cx="1399943" cy="933806"/>
          </a:xfrm>
          <a:prstGeom prst="roundRect">
            <a:avLst/>
          </a:prstGeom>
          <a:solidFill>
            <a:schemeClr val="bg1"/>
          </a:solidFill>
          <a:ln cap="rnd" cmpd="sng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DÉPÔT DU PERMIS Du PERMIS D’AMÉNAGER</a:t>
            </a:r>
          </a:p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GLH et UTEI</a:t>
            </a:r>
          </a:p>
        </p:txBody>
      </p:sp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xmlns="" id="{B1AF3BC1-718D-4F2E-89B3-BE5C5C67A3DF}"/>
              </a:ext>
            </a:extLst>
          </p:cNvPr>
          <p:cNvSpPr/>
          <p:nvPr/>
        </p:nvSpPr>
        <p:spPr>
          <a:xfrm>
            <a:off x="6338999" y="3941896"/>
            <a:ext cx="1209078" cy="994887"/>
          </a:xfrm>
          <a:prstGeom prst="roundRect">
            <a:avLst/>
          </a:prstGeom>
          <a:solidFill>
            <a:schemeClr val="bg1"/>
          </a:solidFill>
          <a:ln w="1270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DÉMARRAGE DES TRAVAUX</a:t>
            </a:r>
          </a:p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GLH </a:t>
            </a:r>
          </a:p>
        </p:txBody>
      </p:sp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xmlns="" id="{EEA7D780-4932-4A3A-94F0-C44E658ADC34}"/>
              </a:ext>
            </a:extLst>
          </p:cNvPr>
          <p:cNvSpPr/>
          <p:nvPr/>
        </p:nvSpPr>
        <p:spPr>
          <a:xfrm>
            <a:off x="2411760" y="4598435"/>
            <a:ext cx="1398848" cy="894568"/>
          </a:xfrm>
          <a:prstGeom prst="roundRect">
            <a:avLst/>
          </a:prstGeom>
          <a:noFill/>
          <a:ln cap="rnd" cmpd="sng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DÉPÔT DES 2 PERMIS DE CONSTRUIRE</a:t>
            </a:r>
          </a:p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GLH et UTEI</a:t>
            </a:r>
          </a:p>
        </p:txBody>
      </p:sp>
      <p:sp>
        <p:nvSpPr>
          <p:cNvPr id="18" name="Triangle rectangle 17">
            <a:extLst>
              <a:ext uri="{FF2B5EF4-FFF2-40B4-BE49-F238E27FC236}">
                <a16:creationId xmlns:a16="http://schemas.microsoft.com/office/drawing/2014/main" xmlns="" id="{2546CD50-2822-4EBA-B976-12EBE99BC51B}"/>
              </a:ext>
            </a:extLst>
          </p:cNvPr>
          <p:cNvSpPr/>
          <p:nvPr/>
        </p:nvSpPr>
        <p:spPr>
          <a:xfrm rot="13550912">
            <a:off x="8970841" y="1713608"/>
            <a:ext cx="145541" cy="135098"/>
          </a:xfrm>
          <a:prstGeom prst="rtTriangle">
            <a:avLst/>
          </a:prstGeom>
          <a:solidFill>
            <a:schemeClr val="tx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 : coins arrondis 26">
            <a:extLst>
              <a:ext uri="{FF2B5EF4-FFF2-40B4-BE49-F238E27FC236}">
                <a16:creationId xmlns:a16="http://schemas.microsoft.com/office/drawing/2014/main" xmlns="" id="{18728217-4749-4ACC-9FA7-70B293E1ECB6}"/>
              </a:ext>
            </a:extLst>
          </p:cNvPr>
          <p:cNvSpPr/>
          <p:nvPr/>
        </p:nvSpPr>
        <p:spPr>
          <a:xfrm>
            <a:off x="7536605" y="5041898"/>
            <a:ext cx="1541517" cy="763366"/>
          </a:xfrm>
          <a:prstGeom prst="roundRect">
            <a:avLst/>
          </a:prstGeom>
          <a:solidFill>
            <a:schemeClr val="bg1"/>
          </a:solidFill>
          <a:ln w="12700" cap="rnd" cmpd="sng">
            <a:solidFill>
              <a:schemeClr val="tx1">
                <a:lumMod val="85000"/>
                <a:lumOff val="15000"/>
              </a:schemeClr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LIVRAISON</a:t>
            </a:r>
          </a:p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DES BATIMENTS</a:t>
            </a:r>
          </a:p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GLH</a:t>
            </a:r>
          </a:p>
        </p:txBody>
      </p:sp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xmlns="" id="{38BE0431-3D28-47A0-9F15-F22708DAE9E2}"/>
              </a:ext>
            </a:extLst>
          </p:cNvPr>
          <p:cNvCxnSpPr>
            <a:cxnSpLocks/>
          </p:cNvCxnSpPr>
          <p:nvPr/>
        </p:nvCxnSpPr>
        <p:spPr>
          <a:xfrm>
            <a:off x="1940627" y="1937906"/>
            <a:ext cx="0" cy="1491094"/>
          </a:xfrm>
          <a:prstGeom prst="line">
            <a:avLst/>
          </a:prstGeom>
          <a:ln w="19050" cap="rnd" cmpd="sng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52">
            <a:extLst>
              <a:ext uri="{FF2B5EF4-FFF2-40B4-BE49-F238E27FC236}">
                <a16:creationId xmlns:a16="http://schemas.microsoft.com/office/drawing/2014/main" xmlns="" id="{C55608F5-0844-4526-86AF-603D3EA54216}"/>
              </a:ext>
            </a:extLst>
          </p:cNvPr>
          <p:cNvCxnSpPr>
            <a:cxnSpLocks/>
          </p:cNvCxnSpPr>
          <p:nvPr/>
        </p:nvCxnSpPr>
        <p:spPr>
          <a:xfrm flipH="1">
            <a:off x="3114737" y="1937905"/>
            <a:ext cx="1" cy="2651274"/>
          </a:xfrm>
          <a:prstGeom prst="line">
            <a:avLst/>
          </a:prstGeom>
          <a:ln w="19050" cap="rnd" cmpd="sng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0F8ACDDF-5430-45ED-8BBD-1B4C114ADAA9}"/>
              </a:ext>
            </a:extLst>
          </p:cNvPr>
          <p:cNvSpPr/>
          <p:nvPr/>
        </p:nvSpPr>
        <p:spPr>
          <a:xfrm>
            <a:off x="2664934" y="999003"/>
            <a:ext cx="899606" cy="5770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fr-FR" sz="1050" b="1" dirty="0">
              <a:solidFill>
                <a:schemeClr val="accent6"/>
              </a:solidFill>
            </a:endParaRPr>
          </a:p>
          <a:p>
            <a:pPr algn="ctr"/>
            <a:r>
              <a:rPr lang="fr-FR" sz="1050" b="1" baseline="30000" dirty="0">
                <a:solidFill>
                  <a:schemeClr val="accent6"/>
                </a:solidFill>
              </a:rPr>
              <a:t>2e</a:t>
            </a:r>
            <a:r>
              <a:rPr lang="fr-FR" sz="1050" b="1" dirty="0">
                <a:solidFill>
                  <a:schemeClr val="accent6"/>
                </a:solidFill>
              </a:rPr>
              <a:t> trimestre</a:t>
            </a:r>
          </a:p>
          <a:p>
            <a:pPr algn="ctr"/>
            <a:r>
              <a:rPr lang="fr-FR" sz="1050" b="1" dirty="0">
                <a:solidFill>
                  <a:schemeClr val="accent6"/>
                </a:solidFill>
              </a:rPr>
              <a:t>2026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xmlns="" id="{32CEB5B9-4617-4FB2-B61F-C0E21E7DC9A4}"/>
              </a:ext>
            </a:extLst>
          </p:cNvPr>
          <p:cNvCxnSpPr>
            <a:cxnSpLocks/>
          </p:cNvCxnSpPr>
          <p:nvPr/>
        </p:nvCxnSpPr>
        <p:spPr>
          <a:xfrm>
            <a:off x="5135580" y="1880422"/>
            <a:ext cx="0" cy="1915962"/>
          </a:xfrm>
          <a:prstGeom prst="line">
            <a:avLst/>
          </a:prstGeom>
          <a:ln w="19050" cap="rnd" cmpd="sng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64">
            <a:extLst>
              <a:ext uri="{FF2B5EF4-FFF2-40B4-BE49-F238E27FC236}">
                <a16:creationId xmlns:a16="http://schemas.microsoft.com/office/drawing/2014/main" xmlns="" id="{6EC6031C-EB83-4B9C-9920-F16816B2EB60}"/>
              </a:ext>
            </a:extLst>
          </p:cNvPr>
          <p:cNvCxnSpPr>
            <a:cxnSpLocks/>
            <a:stCxn id="86" idx="4"/>
            <a:endCxn id="15" idx="0"/>
          </p:cNvCxnSpPr>
          <p:nvPr/>
        </p:nvCxnSpPr>
        <p:spPr>
          <a:xfrm flipH="1">
            <a:off x="6943538" y="1921218"/>
            <a:ext cx="9006" cy="2020678"/>
          </a:xfrm>
          <a:prstGeom prst="line">
            <a:avLst/>
          </a:prstGeom>
          <a:ln w="19050" cap="rnd" cmpd="sng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xmlns="" id="{AD097ABA-6FB6-4615-B606-68BE8668A479}"/>
              </a:ext>
            </a:extLst>
          </p:cNvPr>
          <p:cNvCxnSpPr>
            <a:cxnSpLocks/>
            <a:stCxn id="88" idx="4"/>
            <a:endCxn id="27" idx="0"/>
          </p:cNvCxnSpPr>
          <p:nvPr/>
        </p:nvCxnSpPr>
        <p:spPr>
          <a:xfrm>
            <a:off x="8307364" y="1942008"/>
            <a:ext cx="0" cy="3099890"/>
          </a:xfrm>
          <a:prstGeom prst="line">
            <a:avLst/>
          </a:prstGeom>
          <a:ln w="19050" cap="rnd" cmpd="sng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 71">
            <a:extLst>
              <a:ext uri="{FF2B5EF4-FFF2-40B4-BE49-F238E27FC236}">
                <a16:creationId xmlns:a16="http://schemas.microsoft.com/office/drawing/2014/main" xmlns="" id="{45264688-231E-4DE1-B41D-F4941072324C}"/>
              </a:ext>
            </a:extLst>
          </p:cNvPr>
          <p:cNvSpPr/>
          <p:nvPr/>
        </p:nvSpPr>
        <p:spPr>
          <a:xfrm>
            <a:off x="1543466" y="1171283"/>
            <a:ext cx="102864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1050" b="1" dirty="0">
                <a:solidFill>
                  <a:schemeClr val="accent6"/>
                </a:solidFill>
              </a:rPr>
              <a:t>1</a:t>
            </a:r>
            <a:r>
              <a:rPr lang="fr-FR" sz="1050" b="1" baseline="30000" dirty="0">
                <a:solidFill>
                  <a:schemeClr val="accent6"/>
                </a:solidFill>
              </a:rPr>
              <a:t>e</a:t>
            </a:r>
            <a:r>
              <a:rPr lang="fr-FR" sz="1050" b="1" dirty="0">
                <a:solidFill>
                  <a:schemeClr val="accent6"/>
                </a:solidFill>
              </a:rPr>
              <a:t> trimestre 2026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xmlns="" id="{B7EA381A-2EEE-4262-B24D-0D7012C86FA3}"/>
              </a:ext>
            </a:extLst>
          </p:cNvPr>
          <p:cNvSpPr/>
          <p:nvPr/>
        </p:nvSpPr>
        <p:spPr>
          <a:xfrm>
            <a:off x="4680998" y="1193511"/>
            <a:ext cx="925253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dirty="0">
                <a:solidFill>
                  <a:schemeClr val="accent6"/>
                </a:solidFill>
              </a:rPr>
              <a:t>4</a:t>
            </a:r>
            <a:r>
              <a:rPr lang="fr-FR" sz="1050" b="1" baseline="30000" dirty="0">
                <a:solidFill>
                  <a:schemeClr val="accent6"/>
                </a:solidFill>
              </a:rPr>
              <a:t>e</a:t>
            </a:r>
            <a:r>
              <a:rPr lang="fr-FR" sz="1050" b="1" dirty="0">
                <a:solidFill>
                  <a:schemeClr val="accent6"/>
                </a:solidFill>
              </a:rPr>
              <a:t> trimestre</a:t>
            </a:r>
          </a:p>
          <a:p>
            <a:pPr algn="ctr"/>
            <a:r>
              <a:rPr lang="fr-FR" sz="1050" b="1" dirty="0">
                <a:solidFill>
                  <a:schemeClr val="accent6"/>
                </a:solidFill>
              </a:rPr>
              <a:t>2026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xmlns="" id="{D9D403EE-1D02-4A6F-83A8-DDD47150D9D1}"/>
              </a:ext>
            </a:extLst>
          </p:cNvPr>
          <p:cNvSpPr/>
          <p:nvPr/>
        </p:nvSpPr>
        <p:spPr>
          <a:xfrm>
            <a:off x="6487991" y="1184789"/>
            <a:ext cx="89960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baseline="30000" dirty="0">
                <a:solidFill>
                  <a:schemeClr val="accent6"/>
                </a:solidFill>
              </a:rPr>
              <a:t>1e</a:t>
            </a:r>
            <a:r>
              <a:rPr lang="fr-FR" sz="1050" b="1" dirty="0">
                <a:solidFill>
                  <a:schemeClr val="accent6"/>
                </a:solidFill>
              </a:rPr>
              <a:t> trimestre</a:t>
            </a:r>
          </a:p>
          <a:p>
            <a:pPr algn="ctr"/>
            <a:r>
              <a:rPr lang="fr-FR" sz="1050" b="1" dirty="0">
                <a:solidFill>
                  <a:schemeClr val="accent6"/>
                </a:solidFill>
              </a:rPr>
              <a:t>2027</a:t>
            </a: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xmlns="" id="{B6A6D002-C3F3-4B5C-BA3F-14D222D466E6}"/>
              </a:ext>
            </a:extLst>
          </p:cNvPr>
          <p:cNvSpPr/>
          <p:nvPr/>
        </p:nvSpPr>
        <p:spPr>
          <a:xfrm>
            <a:off x="8208249" y="1197189"/>
            <a:ext cx="184730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fr-FR" sz="1050" b="1" dirty="0">
              <a:solidFill>
                <a:schemeClr val="accent6"/>
              </a:solidFill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48925" y="5926620"/>
            <a:ext cx="5148048" cy="523220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fr-FR" sz="1400" i="1" dirty="0"/>
              <a:t>Délais hors prescriptions de fouilles archéologiques</a:t>
            </a:r>
          </a:p>
          <a:p>
            <a:r>
              <a:rPr lang="fr-FR" sz="1400" i="1" dirty="0"/>
              <a:t>Réalisation des sondages et diagnostics en site non-occupé</a:t>
            </a:r>
          </a:p>
        </p:txBody>
      </p:sp>
      <p:cxnSp>
        <p:nvCxnSpPr>
          <p:cNvPr id="54" name="Connecteur droit 53">
            <a:extLst>
              <a:ext uri="{FF2B5EF4-FFF2-40B4-BE49-F238E27FC236}">
                <a16:creationId xmlns:a16="http://schemas.microsoft.com/office/drawing/2014/main" xmlns="" id="{38BE0431-3D28-47A0-9F15-F22708DAE9E2}"/>
              </a:ext>
            </a:extLst>
          </p:cNvPr>
          <p:cNvCxnSpPr>
            <a:cxnSpLocks/>
          </p:cNvCxnSpPr>
          <p:nvPr/>
        </p:nvCxnSpPr>
        <p:spPr>
          <a:xfrm>
            <a:off x="611560" y="1925173"/>
            <a:ext cx="0" cy="451058"/>
          </a:xfrm>
          <a:prstGeom prst="line">
            <a:avLst/>
          </a:prstGeom>
          <a:ln w="19050" cap="rnd" cmpd="sng">
            <a:solidFill>
              <a:schemeClr val="accent6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8E5CE621-B529-4CF6-AB7F-B044B4A3C7DD}"/>
              </a:ext>
            </a:extLst>
          </p:cNvPr>
          <p:cNvSpPr/>
          <p:nvPr/>
        </p:nvSpPr>
        <p:spPr>
          <a:xfrm>
            <a:off x="235248" y="1185801"/>
            <a:ext cx="79861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dirty="0">
                <a:solidFill>
                  <a:schemeClr val="accent6"/>
                </a:solidFill>
              </a:rPr>
              <a:t>Juin 2025</a:t>
            </a:r>
          </a:p>
        </p:txBody>
      </p:sp>
      <p:sp>
        <p:nvSpPr>
          <p:cNvPr id="56" name="Ellipse 55">
            <a:extLst>
              <a:ext uri="{FF2B5EF4-FFF2-40B4-BE49-F238E27FC236}">
                <a16:creationId xmlns:a16="http://schemas.microsoft.com/office/drawing/2014/main" xmlns="" id="{0E37BC76-C863-4907-B409-560912F18396}"/>
              </a:ext>
            </a:extLst>
          </p:cNvPr>
          <p:cNvSpPr/>
          <p:nvPr/>
        </p:nvSpPr>
        <p:spPr>
          <a:xfrm>
            <a:off x="464228" y="1645586"/>
            <a:ext cx="288032" cy="288032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7" name="Ellipse 66">
            <a:extLst>
              <a:ext uri="{FF2B5EF4-FFF2-40B4-BE49-F238E27FC236}">
                <a16:creationId xmlns:a16="http://schemas.microsoft.com/office/drawing/2014/main" xmlns="" id="{C1642806-2197-45CF-9183-C7ED9D11C0D2}"/>
              </a:ext>
            </a:extLst>
          </p:cNvPr>
          <p:cNvSpPr/>
          <p:nvPr/>
        </p:nvSpPr>
        <p:spPr>
          <a:xfrm>
            <a:off x="536236" y="1717594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9" name="Ellipse 68">
            <a:extLst>
              <a:ext uri="{FF2B5EF4-FFF2-40B4-BE49-F238E27FC236}">
                <a16:creationId xmlns:a16="http://schemas.microsoft.com/office/drawing/2014/main" xmlns="" id="{9931E4E7-55B8-4759-9DF8-A1A0DB092153}"/>
              </a:ext>
            </a:extLst>
          </p:cNvPr>
          <p:cNvSpPr/>
          <p:nvPr/>
        </p:nvSpPr>
        <p:spPr>
          <a:xfrm>
            <a:off x="1796611" y="1645586"/>
            <a:ext cx="288032" cy="288032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1" name="Ellipse 70">
            <a:extLst>
              <a:ext uri="{FF2B5EF4-FFF2-40B4-BE49-F238E27FC236}">
                <a16:creationId xmlns:a16="http://schemas.microsoft.com/office/drawing/2014/main" xmlns="" id="{D88E2780-CB48-4B41-B647-1C79CCD3E392}"/>
              </a:ext>
            </a:extLst>
          </p:cNvPr>
          <p:cNvSpPr/>
          <p:nvPr/>
        </p:nvSpPr>
        <p:spPr>
          <a:xfrm>
            <a:off x="1868619" y="1717594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8" name="Ellipse 77">
            <a:extLst>
              <a:ext uri="{FF2B5EF4-FFF2-40B4-BE49-F238E27FC236}">
                <a16:creationId xmlns:a16="http://schemas.microsoft.com/office/drawing/2014/main" xmlns="" id="{6397C7FE-C677-4B95-B254-F8F8DCA884F3}"/>
              </a:ext>
            </a:extLst>
          </p:cNvPr>
          <p:cNvSpPr/>
          <p:nvPr/>
        </p:nvSpPr>
        <p:spPr>
          <a:xfrm>
            <a:off x="2973261" y="1653976"/>
            <a:ext cx="288032" cy="288032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9" name="Ellipse 78">
            <a:extLst>
              <a:ext uri="{FF2B5EF4-FFF2-40B4-BE49-F238E27FC236}">
                <a16:creationId xmlns:a16="http://schemas.microsoft.com/office/drawing/2014/main" xmlns="" id="{DED475A3-C984-48EF-B80B-25C185847146}"/>
              </a:ext>
            </a:extLst>
          </p:cNvPr>
          <p:cNvSpPr/>
          <p:nvPr/>
        </p:nvSpPr>
        <p:spPr>
          <a:xfrm>
            <a:off x="3045269" y="1725984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Ellipse 81">
            <a:extLst>
              <a:ext uri="{FF2B5EF4-FFF2-40B4-BE49-F238E27FC236}">
                <a16:creationId xmlns:a16="http://schemas.microsoft.com/office/drawing/2014/main" xmlns="" id="{1705F438-8F2C-42E7-A442-2E045E47E948}"/>
              </a:ext>
            </a:extLst>
          </p:cNvPr>
          <p:cNvSpPr/>
          <p:nvPr/>
        </p:nvSpPr>
        <p:spPr>
          <a:xfrm>
            <a:off x="4985115" y="1653976"/>
            <a:ext cx="288032" cy="288032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Ellipse 82">
            <a:extLst>
              <a:ext uri="{FF2B5EF4-FFF2-40B4-BE49-F238E27FC236}">
                <a16:creationId xmlns:a16="http://schemas.microsoft.com/office/drawing/2014/main" xmlns="" id="{027B617F-B83E-4AE9-BEFE-5AA990199808}"/>
              </a:ext>
            </a:extLst>
          </p:cNvPr>
          <p:cNvSpPr/>
          <p:nvPr/>
        </p:nvSpPr>
        <p:spPr>
          <a:xfrm>
            <a:off x="5057123" y="1725984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6" name="Ellipse 85">
            <a:extLst>
              <a:ext uri="{FF2B5EF4-FFF2-40B4-BE49-F238E27FC236}">
                <a16:creationId xmlns:a16="http://schemas.microsoft.com/office/drawing/2014/main" xmlns="" id="{49F05EF4-0F52-4D85-90B9-EF15FC023494}"/>
              </a:ext>
            </a:extLst>
          </p:cNvPr>
          <p:cNvSpPr/>
          <p:nvPr/>
        </p:nvSpPr>
        <p:spPr>
          <a:xfrm>
            <a:off x="6808528" y="1633186"/>
            <a:ext cx="288032" cy="288032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7" name="Ellipse 86">
            <a:extLst>
              <a:ext uri="{FF2B5EF4-FFF2-40B4-BE49-F238E27FC236}">
                <a16:creationId xmlns:a16="http://schemas.microsoft.com/office/drawing/2014/main" xmlns="" id="{CDB90F8B-F7C5-4628-8898-77161CF36CD9}"/>
              </a:ext>
            </a:extLst>
          </p:cNvPr>
          <p:cNvSpPr/>
          <p:nvPr/>
        </p:nvSpPr>
        <p:spPr>
          <a:xfrm>
            <a:off x="6880536" y="1705194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xmlns="" id="{9E6470FB-85FC-4354-91A5-FA4F54EFCE4F}"/>
              </a:ext>
            </a:extLst>
          </p:cNvPr>
          <p:cNvSpPr/>
          <p:nvPr/>
        </p:nvSpPr>
        <p:spPr>
          <a:xfrm>
            <a:off x="8163348" y="1653976"/>
            <a:ext cx="288032" cy="288032"/>
          </a:xfrm>
          <a:prstGeom prst="ellipse">
            <a:avLst/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xmlns="" id="{F0CEED6C-2DE0-4319-A7A3-E771A77983A3}"/>
              </a:ext>
            </a:extLst>
          </p:cNvPr>
          <p:cNvSpPr/>
          <p:nvPr/>
        </p:nvSpPr>
        <p:spPr>
          <a:xfrm>
            <a:off x="8235356" y="1725984"/>
            <a:ext cx="144016" cy="14401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1" name="Rectangle : coins arrondis 90">
            <a:extLst>
              <a:ext uri="{FF2B5EF4-FFF2-40B4-BE49-F238E27FC236}">
                <a16:creationId xmlns:a16="http://schemas.microsoft.com/office/drawing/2014/main" xmlns="" id="{6C39FC53-4B1E-4E7B-B75C-92AEB64CCBB0}"/>
              </a:ext>
            </a:extLst>
          </p:cNvPr>
          <p:cNvSpPr/>
          <p:nvPr/>
        </p:nvSpPr>
        <p:spPr>
          <a:xfrm>
            <a:off x="256989" y="2387458"/>
            <a:ext cx="1512168" cy="493194"/>
          </a:xfrm>
          <a:prstGeom prst="roundRect">
            <a:avLst/>
          </a:prstGeom>
          <a:solidFill>
            <a:schemeClr val="bg1"/>
          </a:solidFill>
          <a:ln cap="rnd" cmpd="sng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DÉSIGNATION MOE GLH</a:t>
            </a:r>
          </a:p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Agence Commune</a:t>
            </a:r>
          </a:p>
        </p:txBody>
      </p:sp>
      <p:sp>
        <p:nvSpPr>
          <p:cNvPr id="96" name="Rectangle : coins arrondis 95">
            <a:extLst>
              <a:ext uri="{FF2B5EF4-FFF2-40B4-BE49-F238E27FC236}">
                <a16:creationId xmlns:a16="http://schemas.microsoft.com/office/drawing/2014/main" xmlns="" id="{FA8C37A7-A21E-4D65-A3BE-8A53FA60862A}"/>
              </a:ext>
            </a:extLst>
          </p:cNvPr>
          <p:cNvSpPr/>
          <p:nvPr/>
        </p:nvSpPr>
        <p:spPr>
          <a:xfrm>
            <a:off x="4469558" y="3437639"/>
            <a:ext cx="1416419" cy="738334"/>
          </a:xfrm>
          <a:prstGeom prst="roundRect">
            <a:avLst/>
          </a:prstGeom>
          <a:solidFill>
            <a:schemeClr val="bg1"/>
          </a:solidFill>
          <a:ln cap="rnd" cmpd="sng">
            <a:solidFill>
              <a:schemeClr val="tx1">
                <a:lumMod val="85000"/>
                <a:lumOff val="15000"/>
              </a:schemeClr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CONSULTATION DES ENTREPRISES GLH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xmlns="" id="{57EF1612-F31B-4734-8D1C-375E266B2DDE}"/>
              </a:ext>
            </a:extLst>
          </p:cNvPr>
          <p:cNvSpPr/>
          <p:nvPr/>
        </p:nvSpPr>
        <p:spPr>
          <a:xfrm>
            <a:off x="7622027" y="1268760"/>
            <a:ext cx="137249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050" b="1" dirty="0">
                <a:solidFill>
                  <a:schemeClr val="accent6"/>
                </a:solidFill>
              </a:rPr>
              <a:t>1</a:t>
            </a:r>
            <a:r>
              <a:rPr lang="fr-FR" sz="1050" b="1" baseline="30000" dirty="0">
                <a:solidFill>
                  <a:schemeClr val="accent6"/>
                </a:solidFill>
              </a:rPr>
              <a:t>er</a:t>
            </a:r>
            <a:r>
              <a:rPr lang="fr-FR" sz="1050" b="1" dirty="0">
                <a:solidFill>
                  <a:schemeClr val="accent6"/>
                </a:solidFill>
              </a:rPr>
              <a:t> trimestre 2029  </a:t>
            </a:r>
          </a:p>
        </p:txBody>
      </p:sp>
      <p:sp>
        <p:nvSpPr>
          <p:cNvPr id="45" name="Rectangle : coins arrondis 15">
            <a:extLst>
              <a:ext uri="{FF2B5EF4-FFF2-40B4-BE49-F238E27FC236}">
                <a16:creationId xmlns:a16="http://schemas.microsoft.com/office/drawing/2014/main" xmlns="" id="{3AC1A0DA-D80D-4F11-A048-FA1FA762AEF8}"/>
              </a:ext>
            </a:extLst>
          </p:cNvPr>
          <p:cNvSpPr/>
          <p:nvPr/>
        </p:nvSpPr>
        <p:spPr>
          <a:xfrm>
            <a:off x="6280198" y="2947009"/>
            <a:ext cx="1301303" cy="486226"/>
          </a:xfrm>
          <a:prstGeom prst="roundRect">
            <a:avLst/>
          </a:prstGeom>
          <a:solidFill>
            <a:schemeClr val="bg1"/>
          </a:solidFill>
          <a:ln w="19050" cap="rnd" cmpd="sng">
            <a:solidFill>
              <a:srgbClr val="262626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Démolitions</a:t>
            </a:r>
          </a:p>
          <a:p>
            <a:pPr algn="ctr"/>
            <a:r>
              <a:rPr lang="fr-FR" sz="105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Opération GLH </a:t>
            </a:r>
          </a:p>
        </p:txBody>
      </p:sp>
    </p:spTree>
    <p:extLst>
      <p:ext uri="{BB962C8B-B14F-4D97-AF65-F5344CB8AC3E}">
        <p14:creationId xmlns:p14="http://schemas.microsoft.com/office/powerpoint/2010/main" val="16097934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llipse 4">
            <a:extLst>
              <a:ext uri="{FF2B5EF4-FFF2-40B4-BE49-F238E27FC236}">
                <a16:creationId xmlns:a16="http://schemas.microsoft.com/office/drawing/2014/main" xmlns="" id="{2CA34BAF-E964-4DCD-89CE-2BFB53637E16}"/>
              </a:ext>
            </a:extLst>
          </p:cNvPr>
          <p:cNvSpPr/>
          <p:nvPr/>
        </p:nvSpPr>
        <p:spPr>
          <a:xfrm>
            <a:off x="1187624" y="2291680"/>
            <a:ext cx="1872208" cy="1872208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BC2B8B4-93F2-4AC9-8E84-D5EDC073298D}"/>
              </a:ext>
            </a:extLst>
          </p:cNvPr>
          <p:cNvSpPr txBox="1"/>
          <p:nvPr/>
        </p:nvSpPr>
        <p:spPr>
          <a:xfrm>
            <a:off x="3563888" y="2996952"/>
            <a:ext cx="41044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RAPPEL DU CONTEXTE </a:t>
            </a:r>
          </a:p>
        </p:txBody>
      </p:sp>
    </p:spTree>
    <p:extLst>
      <p:ext uri="{BB962C8B-B14F-4D97-AF65-F5344CB8AC3E}">
        <p14:creationId xmlns:p14="http://schemas.microsoft.com/office/powerpoint/2010/main" val="7164941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519BFAC5-ABC6-4FAA-9B17-90C79968504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71600" y="237636"/>
            <a:ext cx="7821320" cy="38305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PROJET MAZAGRAN DE 2018 – AVANT CO-CONCEPTION</a:t>
            </a:r>
            <a:endParaRPr lang="fr-FR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E788869-5AF0-4419-AD05-B9947E95D0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962" t="16401" r="14563" b="10801"/>
          <a:stretch/>
        </p:blipFill>
        <p:spPr>
          <a:xfrm>
            <a:off x="6660232" y="3789040"/>
            <a:ext cx="2304256" cy="2304258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EBB9F221-9ECB-4820-B8F6-B31468B0673F}"/>
              </a:ext>
            </a:extLst>
          </p:cNvPr>
          <p:cNvSpPr txBox="1"/>
          <p:nvPr/>
        </p:nvSpPr>
        <p:spPr>
          <a:xfrm>
            <a:off x="248227" y="2136917"/>
            <a:ext cx="4139037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fr-FR" sz="1600" b="1" dirty="0"/>
              <a:t>En 2018 </a:t>
            </a:r>
            <a:r>
              <a:rPr lang="fr-FR" sz="1600" dirty="0"/>
              <a:t>: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120</a:t>
            </a:r>
            <a:r>
              <a:rPr lang="fr-FR" sz="1600" dirty="0"/>
              <a:t> logements soit </a:t>
            </a:r>
            <a:r>
              <a:rPr lang="fr-FR" sz="1600" b="1" dirty="0"/>
              <a:t>7600 </a:t>
            </a:r>
            <a:r>
              <a:rPr lang="fr-FR" sz="1600" dirty="0"/>
              <a:t>m2 de surface de plancher 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84</a:t>
            </a:r>
            <a:r>
              <a:rPr lang="fr-FR" sz="1600" dirty="0"/>
              <a:t> logements en accession libre sur l’ilot MAZAGRAN </a:t>
            </a:r>
          </a:p>
          <a:p>
            <a:pPr algn="just"/>
            <a:r>
              <a:rPr lang="fr-FR" sz="1600" b="1" dirty="0"/>
              <a:t>36</a:t>
            </a:r>
            <a:r>
              <a:rPr lang="fr-FR" sz="1600" dirty="0"/>
              <a:t> logements sociaux </a:t>
            </a:r>
          </a:p>
          <a:p>
            <a:pPr algn="just"/>
            <a:endParaRPr lang="fr-FR" sz="1600" dirty="0"/>
          </a:p>
          <a:p>
            <a:pPr algn="just"/>
            <a:r>
              <a:rPr lang="fr-FR" sz="1600" b="1" dirty="0"/>
              <a:t>1</a:t>
            </a:r>
            <a:r>
              <a:rPr lang="fr-FR" sz="1600" dirty="0"/>
              <a:t> crèche privée </a:t>
            </a:r>
          </a:p>
          <a:p>
            <a:pPr algn="just"/>
            <a:r>
              <a:rPr lang="fr-FR" sz="1600" b="1" dirty="0"/>
              <a:t>1</a:t>
            </a:r>
            <a:r>
              <a:rPr lang="fr-FR" sz="1600" dirty="0"/>
              <a:t> équipement public – salle de sport</a:t>
            </a:r>
          </a:p>
          <a:p>
            <a:endParaRPr lang="fr-FR" sz="1400" dirty="0"/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xmlns="" id="{7B0EB4FB-2423-4CA4-B667-6CB7D4F66F8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32" t="25832" r="67324" b="16401"/>
          <a:stretch/>
        </p:blipFill>
        <p:spPr>
          <a:xfrm>
            <a:off x="4414909" y="3787449"/>
            <a:ext cx="2217678" cy="2303196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DB3DFF35-57B5-41D9-B76C-BB0FE121C3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50" t="12242" r="57031" b="3939"/>
          <a:stretch/>
        </p:blipFill>
        <p:spPr>
          <a:xfrm>
            <a:off x="4473260" y="1052734"/>
            <a:ext cx="4422513" cy="259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544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857482A7-0B17-42FF-AB12-CC1E19EC4E76}"/>
              </a:ext>
            </a:extLst>
          </p:cNvPr>
          <p:cNvSpPr/>
          <p:nvPr/>
        </p:nvSpPr>
        <p:spPr>
          <a:xfrm>
            <a:off x="217997" y="980728"/>
            <a:ext cx="533613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sz="1600" dirty="0"/>
              <a:t>Les ateliers de co-construction menés de 2019 à 2022, ont permis vis-à-vis du projet initial : 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Une dé-densification de l’îlot avec la réduction de 46 logements.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Une hausse du logement social – 40% de locatif social contre 30% initialement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Une opération intégrant un portage foncier par l’OFS, 10% de logements en BRS (Bail Réel Solidaire)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L’ intégration de RDC actifs via un îlot artisanal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L’intégration d’une crèche municipale et d’une salle polyvalente</a:t>
            </a:r>
          </a:p>
          <a:p>
            <a:pPr algn="just"/>
            <a:endParaRPr lang="fr-FR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fr-FR" sz="1600" dirty="0"/>
              <a:t>Un plan de composition respectueux du tissu faubourien (hauteur, parcellaire, …), traduit dans  une modification de l’OAP 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xmlns="" id="{368C9677-254B-4954-BA26-B8E5DB7AA3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59632" y="237636"/>
            <a:ext cx="7533288" cy="38305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Les ateliers de co-construction 2019 – 2022 </a:t>
            </a:r>
            <a:endParaRPr lang="fr-FR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xmlns="" id="{1207B0F1-CC58-41FC-8713-3FED0759FB11}"/>
              </a:ext>
            </a:extLst>
          </p:cNvPr>
          <p:cNvSpPr/>
          <p:nvPr/>
        </p:nvSpPr>
        <p:spPr>
          <a:xfrm>
            <a:off x="5690606" y="663246"/>
            <a:ext cx="3345890" cy="569230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F8999126-421A-4D38-97F9-F0367C0AA808}"/>
              </a:ext>
            </a:extLst>
          </p:cNvPr>
          <p:cNvSpPr/>
          <p:nvPr/>
        </p:nvSpPr>
        <p:spPr>
          <a:xfrm>
            <a:off x="5690606" y="561219"/>
            <a:ext cx="3345890" cy="5794328"/>
          </a:xfrm>
          <a:custGeom>
            <a:avLst/>
            <a:gdLst/>
            <a:ahLst/>
            <a:cxnLst/>
            <a:rect l="l" t="t" r="r" b="b"/>
            <a:pathLst>
              <a:path w="4044315" h="6813550">
                <a:moveTo>
                  <a:pt x="4043997" y="0"/>
                </a:moveTo>
                <a:lnTo>
                  <a:pt x="0" y="0"/>
                </a:lnTo>
                <a:lnTo>
                  <a:pt x="0" y="6813384"/>
                </a:lnTo>
                <a:lnTo>
                  <a:pt x="4043997" y="6813384"/>
                </a:lnTo>
                <a:lnTo>
                  <a:pt x="4043997" y="5143207"/>
                </a:lnTo>
                <a:lnTo>
                  <a:pt x="1869592" y="5143207"/>
                </a:lnTo>
                <a:lnTo>
                  <a:pt x="790028" y="4538395"/>
                </a:lnTo>
                <a:lnTo>
                  <a:pt x="796785" y="4358398"/>
                </a:lnTo>
                <a:lnTo>
                  <a:pt x="1603197" y="3595204"/>
                </a:lnTo>
                <a:lnTo>
                  <a:pt x="2021992" y="3156000"/>
                </a:lnTo>
                <a:lnTo>
                  <a:pt x="4043997" y="3156000"/>
                </a:lnTo>
                <a:lnTo>
                  <a:pt x="4043997" y="0"/>
                </a:lnTo>
                <a:close/>
              </a:path>
              <a:path w="4044315" h="6813550">
                <a:moveTo>
                  <a:pt x="4043997" y="3156000"/>
                </a:moveTo>
                <a:lnTo>
                  <a:pt x="2021992" y="3156000"/>
                </a:lnTo>
                <a:lnTo>
                  <a:pt x="2603995" y="3346805"/>
                </a:lnTo>
                <a:lnTo>
                  <a:pt x="2603995" y="3523208"/>
                </a:lnTo>
                <a:lnTo>
                  <a:pt x="3295192" y="3825608"/>
                </a:lnTo>
                <a:lnTo>
                  <a:pt x="2038337" y="5143207"/>
                </a:lnTo>
                <a:lnTo>
                  <a:pt x="4043997" y="5143207"/>
                </a:lnTo>
                <a:lnTo>
                  <a:pt x="4043997" y="3156000"/>
                </a:lnTo>
                <a:close/>
              </a:path>
            </a:pathLst>
          </a:custGeom>
          <a:solidFill>
            <a:srgbClr val="FFFFFF">
              <a:alpha val="5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8">
            <a:extLst>
              <a:ext uri="{FF2B5EF4-FFF2-40B4-BE49-F238E27FC236}">
                <a16:creationId xmlns:a16="http://schemas.microsoft.com/office/drawing/2014/main" xmlns="" id="{B2C8A683-3030-48C9-B912-4D4C398D378C}"/>
              </a:ext>
            </a:extLst>
          </p:cNvPr>
          <p:cNvSpPr/>
          <p:nvPr/>
        </p:nvSpPr>
        <p:spPr>
          <a:xfrm>
            <a:off x="6372200" y="3274936"/>
            <a:ext cx="2088232" cy="1666232"/>
          </a:xfrm>
          <a:custGeom>
            <a:avLst/>
            <a:gdLst/>
            <a:ahLst/>
            <a:cxnLst/>
            <a:rect l="l" t="t" r="r" b="b"/>
            <a:pathLst>
              <a:path w="2498090" h="1993264">
                <a:moveTo>
                  <a:pt x="3175" y="1360805"/>
                </a:moveTo>
                <a:lnTo>
                  <a:pt x="1086777" y="1987207"/>
                </a:lnTo>
                <a:lnTo>
                  <a:pt x="1252372" y="1992706"/>
                </a:lnTo>
                <a:lnTo>
                  <a:pt x="2497975" y="669607"/>
                </a:lnTo>
                <a:lnTo>
                  <a:pt x="1828380" y="374408"/>
                </a:lnTo>
                <a:lnTo>
                  <a:pt x="1828380" y="223202"/>
                </a:lnTo>
                <a:lnTo>
                  <a:pt x="1239177" y="0"/>
                </a:lnTo>
                <a:lnTo>
                  <a:pt x="0" y="1206004"/>
                </a:lnTo>
                <a:lnTo>
                  <a:pt x="3175" y="1360805"/>
                </a:lnTo>
                <a:close/>
              </a:path>
            </a:pathLst>
          </a:custGeom>
          <a:ln w="25400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9926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xmlns="" id="{41D0E33A-8164-4B16-A70D-02EE1BFC0DC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339752" y="253350"/>
            <a:ext cx="6480720" cy="38305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PLAN OAP 2022 – modification N°3 du PLU-H</a:t>
            </a:r>
            <a:endParaRPr lang="fr-FR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1E10F46-F6DD-4120-828C-E5DD5B56AF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34" t="23904" r="61138" b="16521"/>
          <a:stretch/>
        </p:blipFill>
        <p:spPr>
          <a:xfrm>
            <a:off x="1421829" y="695322"/>
            <a:ext cx="6300341" cy="358718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719C2A90-E26A-46FD-B2BD-CE2E749E81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1829" y="4400350"/>
            <a:ext cx="6390531" cy="2066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304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BC2B8B4-93F2-4AC9-8E84-D5EDC073298D}"/>
              </a:ext>
            </a:extLst>
          </p:cNvPr>
          <p:cNvSpPr txBox="1"/>
          <p:nvPr/>
        </p:nvSpPr>
        <p:spPr>
          <a:xfrm>
            <a:off x="3131840" y="3013501"/>
            <a:ext cx="55446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RETOUR SUR LE SCÉNARIO DE SYNTHÈSE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60106ACF-38CD-4D92-A528-BACA2C6789D1}"/>
              </a:ext>
            </a:extLst>
          </p:cNvPr>
          <p:cNvSpPr/>
          <p:nvPr/>
        </p:nvSpPr>
        <p:spPr>
          <a:xfrm>
            <a:off x="1187624" y="2291680"/>
            <a:ext cx="1872208" cy="1872208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</a:t>
            </a:r>
            <a:endParaRPr lang="fr-FR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527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0C44866-726C-42D6-99BC-4E9410FDF880}"/>
              </a:ext>
            </a:extLst>
          </p:cNvPr>
          <p:cNvSpPr txBox="1"/>
          <p:nvPr/>
        </p:nvSpPr>
        <p:spPr>
          <a:xfrm>
            <a:off x="291688" y="548680"/>
            <a:ext cx="463161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chemeClr val="accent6"/>
                </a:solidFill>
              </a:rPr>
              <a:t>BÂTIMENTS CRÉÉS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73 logements - 5284 m2 surface de plancher et 386 m2 d’activités</a:t>
            </a:r>
          </a:p>
          <a:p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UTEI </a:t>
            </a:r>
          </a:p>
          <a:p>
            <a:pPr lvl="1"/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Insolites Architecture et Unanime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36 logements libres : 2 626 m2 surface de plancher  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7 logements BRS (bail réel solidaire) : 500 m2 surface de plancher 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Activités artisanales, ESS et crèche  580 m2 surface de plancher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≈ 20 places de stationnement en sous-sol</a:t>
            </a:r>
          </a:p>
          <a:p>
            <a:pPr lvl="1"/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GLH </a:t>
            </a:r>
          </a:p>
          <a:p>
            <a:pPr lvl="1"/>
            <a:r>
              <a:rPr lang="fr-FR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Concours – Commune architectes</a:t>
            </a:r>
          </a:p>
          <a:p>
            <a:pPr lvl="1"/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30 logements locatifs sociaux : 2158 m2 surface de plancher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Activités : 208 m2 surface de plancher  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salle associative : 248 m2 surface de plancher</a:t>
            </a:r>
          </a:p>
          <a:p>
            <a:pPr marL="628650" lvl="1" indent="-171450">
              <a:buFont typeface="Courier New" panose="02070309020205020404" pitchFamily="49" charset="0"/>
              <a:buChar char="o"/>
            </a:pPr>
            <a:endParaRPr lang="fr-FR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FR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La Métropole reste propriétaire foncier des ilots de GLH via un bail emphytéotique.</a:t>
            </a:r>
          </a:p>
        </p:txBody>
      </p:sp>
      <p:sp>
        <p:nvSpPr>
          <p:cNvPr id="5" name="Espace réservé du texte 2">
            <a:extLst>
              <a:ext uri="{FF2B5EF4-FFF2-40B4-BE49-F238E27FC236}">
                <a16:creationId xmlns:a16="http://schemas.microsoft.com/office/drawing/2014/main" xmlns="" id="{502F5B4B-1723-4EAC-A4BE-16841C8A74A8}"/>
              </a:ext>
            </a:extLst>
          </p:cNvPr>
          <p:cNvSpPr txBox="1">
            <a:spLocks/>
          </p:cNvSpPr>
          <p:nvPr/>
        </p:nvSpPr>
        <p:spPr>
          <a:xfrm>
            <a:off x="3275856" y="237636"/>
            <a:ext cx="5517064" cy="383051"/>
          </a:xfrm>
          <a:prstGeom prst="rect">
            <a:avLst/>
          </a:prstGeom>
        </p:spPr>
        <p:txBody>
          <a:bodyPr/>
          <a:lstStyle>
            <a:lvl1pPr marL="0" indent="0" algn="r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None/>
              <a:defRPr sz="1600" b="0" kern="1200" baseline="0">
                <a:solidFill>
                  <a:srgbClr val="FF0032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→"/>
              <a:defRPr sz="1400" b="1" kern="1200">
                <a:solidFill>
                  <a:schemeClr val="tx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400" kern="1200">
                <a:solidFill>
                  <a:schemeClr val="tx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 sz="1400" kern="1200">
                <a:solidFill>
                  <a:schemeClr val="tx1"/>
                </a:solidFill>
                <a:latin typeface="Univers LT Std 57 Cn" panose="020B0506020202050204" pitchFamily="34" charset="0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OPÉRATION AVEC UTEI ET GLH - PROGRAMMATION </a:t>
            </a:r>
          </a:p>
        </p:txBody>
      </p:sp>
      <p:grpSp>
        <p:nvGrpSpPr>
          <p:cNvPr id="6" name="Groupe 5">
            <a:extLst>
              <a:ext uri="{FF2B5EF4-FFF2-40B4-BE49-F238E27FC236}">
                <a16:creationId xmlns:a16="http://schemas.microsoft.com/office/drawing/2014/main" xmlns="" id="{4A320EDC-EC6F-4470-9FC4-56202B7DD7AC}"/>
              </a:ext>
            </a:extLst>
          </p:cNvPr>
          <p:cNvGrpSpPr/>
          <p:nvPr/>
        </p:nvGrpSpPr>
        <p:grpSpPr>
          <a:xfrm>
            <a:off x="4963071" y="1052736"/>
            <a:ext cx="4080453" cy="4896544"/>
            <a:chOff x="4587147" y="1196751"/>
            <a:chExt cx="4080453" cy="4896544"/>
          </a:xfrm>
        </p:grpSpPr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8970DEB4-F888-46E9-B3EB-D9FEC463A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5720" t="22000" r="7875" b="8002"/>
            <a:stretch/>
          </p:blipFill>
          <p:spPr>
            <a:xfrm>
              <a:off x="4587147" y="1196751"/>
              <a:ext cx="4080453" cy="4896544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803BB082-48C7-48EE-93AA-307C5BCB87E6}"/>
                </a:ext>
              </a:extLst>
            </p:cNvPr>
            <p:cNvSpPr/>
            <p:nvPr/>
          </p:nvSpPr>
          <p:spPr>
            <a:xfrm>
              <a:off x="4644008" y="5517232"/>
              <a:ext cx="288032" cy="144016"/>
            </a:xfrm>
            <a:prstGeom prst="rect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C68D7352-2880-4D1E-BB02-FE10E34F30D5}"/>
                </a:ext>
              </a:extLst>
            </p:cNvPr>
            <p:cNvSpPr/>
            <p:nvPr/>
          </p:nvSpPr>
          <p:spPr>
            <a:xfrm>
              <a:off x="4652392" y="5805263"/>
              <a:ext cx="288032" cy="144016"/>
            </a:xfrm>
            <a:prstGeom prst="rect">
              <a:avLst/>
            </a:prstGeom>
            <a:solidFill>
              <a:schemeClr val="accent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xmlns="" id="{AA926C0D-DE6A-4CCB-A861-801867368849}"/>
                </a:ext>
              </a:extLst>
            </p:cNvPr>
            <p:cNvSpPr txBox="1"/>
            <p:nvPr/>
          </p:nvSpPr>
          <p:spPr>
            <a:xfrm>
              <a:off x="4975327" y="5404574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UTEI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xmlns="" id="{1A17DEC5-3F23-4413-8D87-5453FDEDFD15}"/>
                </a:ext>
              </a:extLst>
            </p:cNvPr>
            <p:cNvSpPr txBox="1"/>
            <p:nvPr/>
          </p:nvSpPr>
          <p:spPr>
            <a:xfrm>
              <a:off x="4987740" y="5723426"/>
              <a:ext cx="9361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/>
                <a:t>GLH</a:t>
              </a: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616C1DE5-CBFD-4332-9CDF-7BD4B9E52695}"/>
              </a:ext>
            </a:extLst>
          </p:cNvPr>
          <p:cNvSpPr/>
          <p:nvPr/>
        </p:nvSpPr>
        <p:spPr>
          <a:xfrm>
            <a:off x="6767885" y="5661248"/>
            <a:ext cx="288032" cy="144016"/>
          </a:xfrm>
          <a:prstGeom prst="rect">
            <a:avLst/>
          </a:pr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E719DC05-6EF0-46EA-9F6A-E5E5AD112927}"/>
              </a:ext>
            </a:extLst>
          </p:cNvPr>
          <p:cNvSpPr txBox="1"/>
          <p:nvPr/>
        </p:nvSpPr>
        <p:spPr>
          <a:xfrm>
            <a:off x="7091683" y="5579589"/>
            <a:ext cx="2393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ESPACES PUBLICS </a:t>
            </a:r>
          </a:p>
        </p:txBody>
      </p:sp>
      <p:sp>
        <p:nvSpPr>
          <p:cNvPr id="18" name="Forme libre : forme 17">
            <a:extLst>
              <a:ext uri="{FF2B5EF4-FFF2-40B4-BE49-F238E27FC236}">
                <a16:creationId xmlns:a16="http://schemas.microsoft.com/office/drawing/2014/main" xmlns="" id="{9C415A4B-F7A5-46F7-8AC4-B372277777E4}"/>
              </a:ext>
            </a:extLst>
          </p:cNvPr>
          <p:cNvSpPr/>
          <p:nvPr/>
        </p:nvSpPr>
        <p:spPr>
          <a:xfrm>
            <a:off x="5580112" y="1455935"/>
            <a:ext cx="1657350" cy="2094027"/>
          </a:xfrm>
          <a:custGeom>
            <a:avLst/>
            <a:gdLst>
              <a:gd name="connsiteX0" fmla="*/ 1123950 w 1657350"/>
              <a:gd name="connsiteY0" fmla="*/ 0 h 2044700"/>
              <a:gd name="connsiteX1" fmla="*/ 0 w 1657350"/>
              <a:gd name="connsiteY1" fmla="*/ 1924050 h 2044700"/>
              <a:gd name="connsiteX2" fmla="*/ 215900 w 1657350"/>
              <a:gd name="connsiteY2" fmla="*/ 2044700 h 2044700"/>
              <a:gd name="connsiteX3" fmla="*/ 717550 w 1657350"/>
              <a:gd name="connsiteY3" fmla="*/ 1987550 h 2044700"/>
              <a:gd name="connsiteX4" fmla="*/ 1441450 w 1657350"/>
              <a:gd name="connsiteY4" fmla="*/ 762000 h 2044700"/>
              <a:gd name="connsiteX5" fmla="*/ 1657350 w 1657350"/>
              <a:gd name="connsiteY5" fmla="*/ 260350 h 2044700"/>
              <a:gd name="connsiteX6" fmla="*/ 1123950 w 1657350"/>
              <a:gd name="connsiteY6" fmla="*/ 0 h 2044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57350" h="2044700">
                <a:moveTo>
                  <a:pt x="1123950" y="0"/>
                </a:moveTo>
                <a:lnTo>
                  <a:pt x="0" y="1924050"/>
                </a:lnTo>
                <a:lnTo>
                  <a:pt x="215900" y="2044700"/>
                </a:lnTo>
                <a:lnTo>
                  <a:pt x="717550" y="1987550"/>
                </a:lnTo>
                <a:lnTo>
                  <a:pt x="1441450" y="762000"/>
                </a:lnTo>
                <a:lnTo>
                  <a:pt x="1657350" y="260350"/>
                </a:lnTo>
                <a:lnTo>
                  <a:pt x="112395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orme libre : forme 2">
            <a:extLst>
              <a:ext uri="{FF2B5EF4-FFF2-40B4-BE49-F238E27FC236}">
                <a16:creationId xmlns:a16="http://schemas.microsoft.com/office/drawing/2014/main" xmlns="" id="{4BBDF8CD-D967-494A-86F8-8A9A2EEBFAB0}"/>
              </a:ext>
            </a:extLst>
          </p:cNvPr>
          <p:cNvSpPr/>
          <p:nvPr/>
        </p:nvSpPr>
        <p:spPr>
          <a:xfrm>
            <a:off x="5215270" y="3838986"/>
            <a:ext cx="1004777" cy="829339"/>
          </a:xfrm>
          <a:custGeom>
            <a:avLst/>
            <a:gdLst>
              <a:gd name="connsiteX0" fmla="*/ 1004777 w 1004777"/>
              <a:gd name="connsiteY0" fmla="*/ 191386 h 829339"/>
              <a:gd name="connsiteX1" fmla="*/ 680483 w 1004777"/>
              <a:gd name="connsiteY1" fmla="*/ 808074 h 829339"/>
              <a:gd name="connsiteX2" fmla="*/ 675167 w 1004777"/>
              <a:gd name="connsiteY2" fmla="*/ 829339 h 829339"/>
              <a:gd name="connsiteX3" fmla="*/ 0 w 1004777"/>
              <a:gd name="connsiteY3" fmla="*/ 430618 h 829339"/>
              <a:gd name="connsiteX4" fmla="*/ 223283 w 1004777"/>
              <a:gd name="connsiteY4" fmla="*/ 42530 h 829339"/>
              <a:gd name="connsiteX5" fmla="*/ 669851 w 1004777"/>
              <a:gd name="connsiteY5" fmla="*/ 0 h 829339"/>
              <a:gd name="connsiteX6" fmla="*/ 1004777 w 1004777"/>
              <a:gd name="connsiteY6" fmla="*/ 191386 h 8293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4777" h="829339">
                <a:moveTo>
                  <a:pt x="1004777" y="191386"/>
                </a:moveTo>
                <a:lnTo>
                  <a:pt x="680483" y="808074"/>
                </a:lnTo>
                <a:lnTo>
                  <a:pt x="675167" y="829339"/>
                </a:lnTo>
                <a:lnTo>
                  <a:pt x="0" y="430618"/>
                </a:lnTo>
                <a:lnTo>
                  <a:pt x="223283" y="42530"/>
                </a:lnTo>
                <a:lnTo>
                  <a:pt x="669851" y="0"/>
                </a:lnTo>
                <a:lnTo>
                  <a:pt x="1004777" y="191386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xmlns="" id="{1B47C4E8-5353-48BD-8075-4B011CD46B98}"/>
              </a:ext>
            </a:extLst>
          </p:cNvPr>
          <p:cNvSpPr/>
          <p:nvPr/>
        </p:nvSpPr>
        <p:spPr>
          <a:xfrm>
            <a:off x="7596336" y="2004060"/>
            <a:ext cx="1196584" cy="1185863"/>
          </a:xfrm>
          <a:custGeom>
            <a:avLst/>
            <a:gdLst>
              <a:gd name="connsiteX0" fmla="*/ 214313 w 1128713"/>
              <a:gd name="connsiteY0" fmla="*/ 0 h 1185863"/>
              <a:gd name="connsiteX1" fmla="*/ 0 w 1128713"/>
              <a:gd name="connsiteY1" fmla="*/ 452438 h 1185863"/>
              <a:gd name="connsiteX2" fmla="*/ 395288 w 1128713"/>
              <a:gd name="connsiteY2" fmla="*/ 661988 h 1185863"/>
              <a:gd name="connsiteX3" fmla="*/ 157163 w 1128713"/>
              <a:gd name="connsiteY3" fmla="*/ 1052513 h 1185863"/>
              <a:gd name="connsiteX4" fmla="*/ 385763 w 1128713"/>
              <a:gd name="connsiteY4" fmla="*/ 1185863 h 1185863"/>
              <a:gd name="connsiteX5" fmla="*/ 714375 w 1128713"/>
              <a:gd name="connsiteY5" fmla="*/ 1147763 h 1185863"/>
              <a:gd name="connsiteX6" fmla="*/ 1128713 w 1128713"/>
              <a:gd name="connsiteY6" fmla="*/ 419100 h 1185863"/>
              <a:gd name="connsiteX7" fmla="*/ 214313 w 1128713"/>
              <a:gd name="connsiteY7" fmla="*/ 0 h 1185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28713" h="1185863">
                <a:moveTo>
                  <a:pt x="214313" y="0"/>
                </a:moveTo>
                <a:lnTo>
                  <a:pt x="0" y="452438"/>
                </a:lnTo>
                <a:lnTo>
                  <a:pt x="395288" y="661988"/>
                </a:lnTo>
                <a:lnTo>
                  <a:pt x="157163" y="1052513"/>
                </a:lnTo>
                <a:lnTo>
                  <a:pt x="385763" y="1185863"/>
                </a:lnTo>
                <a:lnTo>
                  <a:pt x="714375" y="1147763"/>
                </a:lnTo>
                <a:lnTo>
                  <a:pt x="1128713" y="419100"/>
                </a:lnTo>
                <a:lnTo>
                  <a:pt x="214313" y="0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Forme libre : forme 21">
            <a:extLst>
              <a:ext uri="{FF2B5EF4-FFF2-40B4-BE49-F238E27FC236}">
                <a16:creationId xmlns:a16="http://schemas.microsoft.com/office/drawing/2014/main" xmlns="" id="{8CEA3D77-5916-4F93-9FD9-1579990084B0}"/>
              </a:ext>
            </a:extLst>
          </p:cNvPr>
          <p:cNvSpPr/>
          <p:nvPr/>
        </p:nvSpPr>
        <p:spPr>
          <a:xfrm>
            <a:off x="7237462" y="3594994"/>
            <a:ext cx="1023938" cy="876300"/>
          </a:xfrm>
          <a:custGeom>
            <a:avLst/>
            <a:gdLst>
              <a:gd name="connsiteX0" fmla="*/ 1023938 w 1023938"/>
              <a:gd name="connsiteY0" fmla="*/ 123825 h 876300"/>
              <a:gd name="connsiteX1" fmla="*/ 804863 w 1023938"/>
              <a:gd name="connsiteY1" fmla="*/ 0 h 876300"/>
              <a:gd name="connsiteX2" fmla="*/ 309563 w 1023938"/>
              <a:gd name="connsiteY2" fmla="*/ 52388 h 876300"/>
              <a:gd name="connsiteX3" fmla="*/ 0 w 1023938"/>
              <a:gd name="connsiteY3" fmla="*/ 566738 h 876300"/>
              <a:gd name="connsiteX4" fmla="*/ 566738 w 1023938"/>
              <a:gd name="connsiteY4" fmla="*/ 876300 h 876300"/>
              <a:gd name="connsiteX5" fmla="*/ 1023938 w 1023938"/>
              <a:gd name="connsiteY5" fmla="*/ 123825 h 87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23938" h="876300">
                <a:moveTo>
                  <a:pt x="1023938" y="123825"/>
                </a:moveTo>
                <a:lnTo>
                  <a:pt x="804863" y="0"/>
                </a:lnTo>
                <a:lnTo>
                  <a:pt x="309563" y="52388"/>
                </a:lnTo>
                <a:lnTo>
                  <a:pt x="0" y="566738"/>
                </a:lnTo>
                <a:lnTo>
                  <a:pt x="566738" y="876300"/>
                </a:lnTo>
                <a:lnTo>
                  <a:pt x="1023938" y="123825"/>
                </a:lnTo>
                <a:close/>
              </a:path>
            </a:pathLst>
          </a:cu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orme libre : forme 7">
            <a:extLst>
              <a:ext uri="{FF2B5EF4-FFF2-40B4-BE49-F238E27FC236}">
                <a16:creationId xmlns:a16="http://schemas.microsoft.com/office/drawing/2014/main" xmlns="" id="{4B5C1BFF-9DED-48A6-883C-7044F27015B3}"/>
              </a:ext>
            </a:extLst>
          </p:cNvPr>
          <p:cNvSpPr/>
          <p:nvPr/>
        </p:nvSpPr>
        <p:spPr>
          <a:xfrm>
            <a:off x="8061820" y="2362913"/>
            <a:ext cx="973123" cy="1375795"/>
          </a:xfrm>
          <a:custGeom>
            <a:avLst/>
            <a:gdLst>
              <a:gd name="connsiteX0" fmla="*/ 746620 w 973123"/>
              <a:gd name="connsiteY0" fmla="*/ 0 h 1375795"/>
              <a:gd name="connsiteX1" fmla="*/ 0 w 973123"/>
              <a:gd name="connsiteY1" fmla="*/ 1233182 h 1375795"/>
              <a:gd name="connsiteX2" fmla="*/ 293615 w 973123"/>
              <a:gd name="connsiteY2" fmla="*/ 1375795 h 1375795"/>
              <a:gd name="connsiteX3" fmla="*/ 973123 w 973123"/>
              <a:gd name="connsiteY3" fmla="*/ 151002 h 1375795"/>
              <a:gd name="connsiteX4" fmla="*/ 746620 w 973123"/>
              <a:gd name="connsiteY4" fmla="*/ 0 h 137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123" h="1375795">
                <a:moveTo>
                  <a:pt x="746620" y="0"/>
                </a:moveTo>
                <a:lnTo>
                  <a:pt x="0" y="1233182"/>
                </a:lnTo>
                <a:lnTo>
                  <a:pt x="293615" y="1375795"/>
                </a:lnTo>
                <a:lnTo>
                  <a:pt x="973123" y="151002"/>
                </a:lnTo>
                <a:lnTo>
                  <a:pt x="746620" y="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 : forme 8">
            <a:extLst>
              <a:ext uri="{FF2B5EF4-FFF2-40B4-BE49-F238E27FC236}">
                <a16:creationId xmlns:a16="http://schemas.microsoft.com/office/drawing/2014/main" xmlns="" id="{F8FFEDC2-1668-4D16-BB46-81E08FF3DC6C}"/>
              </a:ext>
            </a:extLst>
          </p:cNvPr>
          <p:cNvSpPr/>
          <p:nvPr/>
        </p:nvSpPr>
        <p:spPr>
          <a:xfrm>
            <a:off x="5033394" y="3377981"/>
            <a:ext cx="654342" cy="889233"/>
          </a:xfrm>
          <a:custGeom>
            <a:avLst/>
            <a:gdLst>
              <a:gd name="connsiteX0" fmla="*/ 453006 w 654342"/>
              <a:gd name="connsiteY0" fmla="*/ 0 h 889233"/>
              <a:gd name="connsiteX1" fmla="*/ 0 w 654342"/>
              <a:gd name="connsiteY1" fmla="*/ 788565 h 889233"/>
              <a:gd name="connsiteX2" fmla="*/ 167780 w 654342"/>
              <a:gd name="connsiteY2" fmla="*/ 889233 h 889233"/>
              <a:gd name="connsiteX3" fmla="*/ 654342 w 654342"/>
              <a:gd name="connsiteY3" fmla="*/ 92279 h 889233"/>
              <a:gd name="connsiteX4" fmla="*/ 453006 w 654342"/>
              <a:gd name="connsiteY4" fmla="*/ 0 h 889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342" h="889233">
                <a:moveTo>
                  <a:pt x="453006" y="0"/>
                </a:moveTo>
                <a:lnTo>
                  <a:pt x="0" y="788565"/>
                </a:lnTo>
                <a:lnTo>
                  <a:pt x="167780" y="889233"/>
                </a:lnTo>
                <a:lnTo>
                  <a:pt x="654342" y="92279"/>
                </a:lnTo>
                <a:lnTo>
                  <a:pt x="453006" y="0"/>
                </a:lnTo>
                <a:close/>
              </a:path>
            </a:pathLst>
          </a:custGeom>
          <a:solidFill>
            <a:srgbClr val="FFC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289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BC2B8B4-93F2-4AC9-8E84-D5EDC073298D}"/>
              </a:ext>
            </a:extLst>
          </p:cNvPr>
          <p:cNvSpPr txBox="1"/>
          <p:nvPr/>
        </p:nvSpPr>
        <p:spPr>
          <a:xfrm>
            <a:off x="3050623" y="3013501"/>
            <a:ext cx="59046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LES ACTIONS MENÉES SUR LES ANNÉES 2024 et 2025</a:t>
            </a:r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xmlns="" id="{60106ACF-38CD-4D92-A528-BACA2C6789D1}"/>
              </a:ext>
            </a:extLst>
          </p:cNvPr>
          <p:cNvSpPr/>
          <p:nvPr/>
        </p:nvSpPr>
        <p:spPr>
          <a:xfrm>
            <a:off x="1187624" y="2291680"/>
            <a:ext cx="1872208" cy="1872208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6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sz="13800" dirty="0">
                <a:solidFill>
                  <a:srgbClr val="000000">
                    <a:lumMod val="85000"/>
                    <a:lumOff val="15000"/>
                  </a:srgbClr>
                </a:solidFill>
                <a:latin typeface="Arial"/>
                <a:cs typeface="Arial"/>
              </a:rPr>
              <a:t>3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85000"/>
                  <a:lumOff val="15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8948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>
            <a:extLst>
              <a:ext uri="{FF2B5EF4-FFF2-40B4-BE49-F238E27FC236}">
                <a16:creationId xmlns:a16="http://schemas.microsoft.com/office/drawing/2014/main" xmlns="" id="{E1543B9E-EDD8-40A7-8470-B8ACF028F2C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289726" y="237636"/>
            <a:ext cx="6503194" cy="383051"/>
          </a:xfrm>
        </p:spPr>
        <p:txBody>
          <a:bodyPr/>
          <a:lstStyle/>
          <a:p>
            <a:r>
              <a:rPr lang="fr-FR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DEMOLITION DE BATIMENTS RUE BECHEVELIN </a:t>
            </a:r>
          </a:p>
        </p:txBody>
      </p:sp>
      <p:pic>
        <p:nvPicPr>
          <p:cNvPr id="1026" name="Image 1">
            <a:extLst>
              <a:ext uri="{FF2B5EF4-FFF2-40B4-BE49-F238E27FC236}">
                <a16:creationId xmlns:a16="http://schemas.microsoft.com/office/drawing/2014/main" xmlns="" id="{B7A3E348-7779-4B09-A48E-759F5212D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901" y="692696"/>
            <a:ext cx="5582214" cy="370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Image 1">
            <a:extLst>
              <a:ext uri="{FF2B5EF4-FFF2-40B4-BE49-F238E27FC236}">
                <a16:creationId xmlns:a16="http://schemas.microsoft.com/office/drawing/2014/main" xmlns="" id="{6CA3CE9C-AF0E-41A7-BDE0-932ED35A7A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5"/>
          <a:stretch/>
        </p:blipFill>
        <p:spPr bwMode="auto">
          <a:xfrm>
            <a:off x="458561" y="692696"/>
            <a:ext cx="2817295" cy="3702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3B02B4AA-5FD3-40BD-B299-D69F5ACAF729}"/>
              </a:ext>
            </a:extLst>
          </p:cNvPr>
          <p:cNvSpPr txBox="1"/>
          <p:nvPr/>
        </p:nvSpPr>
        <p:spPr>
          <a:xfrm>
            <a:off x="458561" y="4725144"/>
            <a:ext cx="84339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Sécurisation des bâtiments en octobre 2024 par la Métropole et le bailleur Grand Lyon Habitat.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Travaux de démolition exécutés entre fin 2024 et 2025. </a:t>
            </a:r>
          </a:p>
        </p:txBody>
      </p:sp>
    </p:spTree>
    <p:extLst>
      <p:ext uri="{BB962C8B-B14F-4D97-AF65-F5344CB8AC3E}">
        <p14:creationId xmlns:p14="http://schemas.microsoft.com/office/powerpoint/2010/main" val="161378990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par défaut">
  <a:themeElements>
    <a:clrScheme name="Thème par défaut 1">
      <a:dk1>
        <a:srgbClr val="000000"/>
      </a:dk1>
      <a:lt1>
        <a:srgbClr val="FFFFFF"/>
      </a:lt1>
      <a:dk2>
        <a:srgbClr val="888E72"/>
      </a:dk2>
      <a:lt2>
        <a:srgbClr val="EEECE1"/>
      </a:lt2>
      <a:accent1>
        <a:srgbClr val="B6C33A"/>
      </a:accent1>
      <a:accent2>
        <a:srgbClr val="DB5539"/>
      </a:accent2>
      <a:accent3>
        <a:srgbClr val="FFFFFF"/>
      </a:accent3>
      <a:accent4>
        <a:srgbClr val="000000"/>
      </a:accent4>
      <a:accent5>
        <a:srgbClr val="D7DEAE"/>
      </a:accent5>
      <a:accent6>
        <a:srgbClr val="C64C33"/>
      </a:accent6>
      <a:hlink>
        <a:srgbClr val="3BACA8"/>
      </a:hlink>
      <a:folHlink>
        <a:srgbClr val="87C6BA"/>
      </a:folHlink>
    </a:clrScheme>
    <a:fontScheme name="Thèm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Incrustatio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Thème par défaut 1">
        <a:dk1>
          <a:srgbClr val="000000"/>
        </a:dk1>
        <a:lt1>
          <a:srgbClr val="FFFFFF"/>
        </a:lt1>
        <a:dk2>
          <a:srgbClr val="888E72"/>
        </a:dk2>
        <a:lt2>
          <a:srgbClr val="EEECE1"/>
        </a:lt2>
        <a:accent1>
          <a:srgbClr val="B6C33A"/>
        </a:accent1>
        <a:accent2>
          <a:srgbClr val="DB5539"/>
        </a:accent2>
        <a:accent3>
          <a:srgbClr val="FFFFFF"/>
        </a:accent3>
        <a:accent4>
          <a:srgbClr val="000000"/>
        </a:accent4>
        <a:accent5>
          <a:srgbClr val="D7DEAE"/>
        </a:accent5>
        <a:accent6>
          <a:srgbClr val="C64C33"/>
        </a:accent6>
        <a:hlink>
          <a:srgbClr val="3BACA8"/>
        </a:hlink>
        <a:folHlink>
          <a:srgbClr val="87C6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V masque ppt 20 09 2022 version B.ppt [Mode de compatibilité]" id="{E7B6B5FD-0C4B-4D33-A6E5-F985A53E83CD}" vid="{92404CFA-92A3-4D93-B611-98B1814D7FA3}"/>
    </a:ext>
  </a:extLst>
</a:theme>
</file>

<file path=ppt/theme/theme2.xml><?xml version="1.0" encoding="utf-8"?>
<a:theme xmlns:a="http://schemas.openxmlformats.org/drawingml/2006/main" name="1_Thème par défaut">
  <a:themeElements>
    <a:clrScheme name="1_Thème par défaut 1">
      <a:dk1>
        <a:srgbClr val="000000"/>
      </a:dk1>
      <a:lt1>
        <a:srgbClr val="FFFFFF"/>
      </a:lt1>
      <a:dk2>
        <a:srgbClr val="888E72"/>
      </a:dk2>
      <a:lt2>
        <a:srgbClr val="EEECE1"/>
      </a:lt2>
      <a:accent1>
        <a:srgbClr val="B6C33A"/>
      </a:accent1>
      <a:accent2>
        <a:srgbClr val="DB5539"/>
      </a:accent2>
      <a:accent3>
        <a:srgbClr val="FFFFFF"/>
      </a:accent3>
      <a:accent4>
        <a:srgbClr val="000000"/>
      </a:accent4>
      <a:accent5>
        <a:srgbClr val="D7DEAE"/>
      </a:accent5>
      <a:accent6>
        <a:srgbClr val="C64C33"/>
      </a:accent6>
      <a:hlink>
        <a:srgbClr val="3BACA8"/>
      </a:hlink>
      <a:folHlink>
        <a:srgbClr val="87C6BA"/>
      </a:folHlink>
    </a:clrScheme>
    <a:fontScheme name="1_Thème par défaut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1_Thème par défaut 1">
        <a:dk1>
          <a:srgbClr val="000000"/>
        </a:dk1>
        <a:lt1>
          <a:srgbClr val="FFFFFF"/>
        </a:lt1>
        <a:dk2>
          <a:srgbClr val="888E72"/>
        </a:dk2>
        <a:lt2>
          <a:srgbClr val="EEECE1"/>
        </a:lt2>
        <a:accent1>
          <a:srgbClr val="B6C33A"/>
        </a:accent1>
        <a:accent2>
          <a:srgbClr val="DB5539"/>
        </a:accent2>
        <a:accent3>
          <a:srgbClr val="FFFFFF"/>
        </a:accent3>
        <a:accent4>
          <a:srgbClr val="000000"/>
        </a:accent4>
        <a:accent5>
          <a:srgbClr val="D7DEAE"/>
        </a:accent5>
        <a:accent6>
          <a:srgbClr val="C64C33"/>
        </a:accent6>
        <a:hlink>
          <a:srgbClr val="3BACA8"/>
        </a:hlink>
        <a:folHlink>
          <a:srgbClr val="87C6B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NV masque ppt 20 09 2022 version B.ppt [Mode de compatibilité]" id="{E7B6B5FD-0C4B-4D33-A6E5-F985A53E83CD}" vid="{74BF5148-1F0B-461A-9A7C-8F0860C7EA36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NV masque ppt 20 09 2022 version B</Template>
  <TotalTime>7912</TotalTime>
  <Words>545</Words>
  <Application>Microsoft Office PowerPoint</Application>
  <PresentationFormat>Affichage à l'écran (4:3)</PresentationFormat>
  <Paragraphs>111</Paragraphs>
  <Slides>14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14</vt:i4>
      </vt:variant>
    </vt:vector>
  </HeadingPairs>
  <TitlesOfParts>
    <vt:vector size="24" baseType="lpstr">
      <vt:lpstr>Arial Unicode MS</vt:lpstr>
      <vt:lpstr>Arial</vt:lpstr>
      <vt:lpstr>Arial Narrow</vt:lpstr>
      <vt:lpstr>Calibri</vt:lpstr>
      <vt:lpstr>Courier New</vt:lpstr>
      <vt:lpstr>Geneva</vt:lpstr>
      <vt:lpstr>Univers LT Std 57 Cn</vt:lpstr>
      <vt:lpstr>Wingdings</vt:lpstr>
      <vt:lpstr>Thème par défaut</vt:lpstr>
      <vt:lpstr>1_Thème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Le Grand Lyon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Cécile COUCHOURON</dc:creator>
  <cp:lastModifiedBy>POLINE Madeleine</cp:lastModifiedBy>
  <cp:revision>261</cp:revision>
  <cp:lastPrinted>2023-09-08T16:27:19Z</cp:lastPrinted>
  <dcterms:created xsi:type="dcterms:W3CDTF">2023-08-17T07:21:31Z</dcterms:created>
  <dcterms:modified xsi:type="dcterms:W3CDTF">2025-11-18T10:54:27Z</dcterms:modified>
</cp:coreProperties>
</file>